
<file path=[Content_Types].xml><?xml version="1.0" encoding="utf-8"?>
<Types xmlns="http://schemas.openxmlformats.org/package/2006/content-types">
  <Default Extension="png" ContentType="image/png"/>
  <Default Extension="glb" ContentType="model/gltf.binary"/>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7" r:id="rId2"/>
    <p:sldId id="259" r:id="rId3"/>
    <p:sldId id="260" r:id="rId4"/>
    <p:sldId id="261" r:id="rId5"/>
    <p:sldId id="264" r:id="rId6"/>
    <p:sldId id="267" r:id="rId7"/>
    <p:sldId id="265" r:id="rId8"/>
    <p:sldId id="263"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594"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0A7898-4017-4FC5-983E-4E7275FEF0EB}" type="datetimeFigureOut">
              <a:rPr lang="en-IN" smtClean="0"/>
              <a:t>17-02-2024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27EF4B-A74A-4891-8EC5-16B99FB3EABF}" type="slidenum">
              <a:rPr lang="en-IN" smtClean="0"/>
              <a:t>‹#›</a:t>
            </a:fld>
            <a:endParaRPr lang="en-IN"/>
          </a:p>
        </p:txBody>
      </p:sp>
    </p:spTree>
    <p:extLst>
      <p:ext uri="{BB962C8B-B14F-4D97-AF65-F5344CB8AC3E}">
        <p14:creationId xmlns:p14="http://schemas.microsoft.com/office/powerpoint/2010/main" val="3960662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A6710-32C6-D934-5563-B1F4B3DA05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8356E1E-2C8D-74AC-A5D4-1E988830DE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9AB4197-86F4-73D4-BA59-3657D7225D85}"/>
              </a:ext>
            </a:extLst>
          </p:cNvPr>
          <p:cNvSpPr>
            <a:spLocks noGrp="1"/>
          </p:cNvSpPr>
          <p:nvPr>
            <p:ph type="dt" sz="half" idx="10"/>
          </p:nvPr>
        </p:nvSpPr>
        <p:spPr/>
        <p:txBody>
          <a:bodyPr/>
          <a:lstStyle/>
          <a:p>
            <a:fld id="{627C2286-94D2-45FF-AF20-0C96D4681314}" type="datetimeFigureOut">
              <a:rPr lang="en-IN" smtClean="0"/>
              <a:t>17-02-2024</a:t>
            </a:fld>
            <a:endParaRPr lang="en-IN"/>
          </a:p>
        </p:txBody>
      </p:sp>
      <p:sp>
        <p:nvSpPr>
          <p:cNvPr id="5" name="Footer Placeholder 4">
            <a:extLst>
              <a:ext uri="{FF2B5EF4-FFF2-40B4-BE49-F238E27FC236}">
                <a16:creationId xmlns:a16="http://schemas.microsoft.com/office/drawing/2014/main" id="{23B20EE1-3768-20EF-DF1B-B57E0193DC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3EE7B4-75AF-EDAC-3EE4-17A65FC68E64}"/>
              </a:ext>
            </a:extLst>
          </p:cNvPr>
          <p:cNvSpPr>
            <a:spLocks noGrp="1"/>
          </p:cNvSpPr>
          <p:nvPr>
            <p:ph type="sldNum" sz="quarter" idx="12"/>
          </p:nvPr>
        </p:nvSpPr>
        <p:spPr/>
        <p:txBody>
          <a:bodyPr/>
          <a:lstStyle/>
          <a:p>
            <a:fld id="{4176644E-A2CC-45EB-84E9-006A8F5C1142}" type="slidenum">
              <a:rPr lang="en-IN" smtClean="0"/>
              <a:t>‹#›</a:t>
            </a:fld>
            <a:endParaRPr lang="en-IN"/>
          </a:p>
        </p:txBody>
      </p:sp>
    </p:spTree>
    <p:extLst>
      <p:ext uri="{BB962C8B-B14F-4D97-AF65-F5344CB8AC3E}">
        <p14:creationId xmlns:p14="http://schemas.microsoft.com/office/powerpoint/2010/main" val="382540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E120-D167-F59C-0365-F5648425DA9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E5D1272-1B51-636E-0AF2-27A4EE216C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77C2E6-48C6-158E-4749-6494CB1DC5AB}"/>
              </a:ext>
            </a:extLst>
          </p:cNvPr>
          <p:cNvSpPr>
            <a:spLocks noGrp="1"/>
          </p:cNvSpPr>
          <p:nvPr>
            <p:ph type="dt" sz="half" idx="10"/>
          </p:nvPr>
        </p:nvSpPr>
        <p:spPr/>
        <p:txBody>
          <a:bodyPr/>
          <a:lstStyle/>
          <a:p>
            <a:fld id="{627C2286-94D2-45FF-AF20-0C96D4681314}" type="datetimeFigureOut">
              <a:rPr lang="en-IN" smtClean="0"/>
              <a:t>17-02-2024</a:t>
            </a:fld>
            <a:endParaRPr lang="en-IN"/>
          </a:p>
        </p:txBody>
      </p:sp>
      <p:sp>
        <p:nvSpPr>
          <p:cNvPr id="5" name="Footer Placeholder 4">
            <a:extLst>
              <a:ext uri="{FF2B5EF4-FFF2-40B4-BE49-F238E27FC236}">
                <a16:creationId xmlns:a16="http://schemas.microsoft.com/office/drawing/2014/main" id="{8914465E-316F-3589-052B-D24371F91D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0B31F8-C38B-9404-0B8A-766F759CF3A9}"/>
              </a:ext>
            </a:extLst>
          </p:cNvPr>
          <p:cNvSpPr>
            <a:spLocks noGrp="1"/>
          </p:cNvSpPr>
          <p:nvPr>
            <p:ph type="sldNum" sz="quarter" idx="12"/>
          </p:nvPr>
        </p:nvSpPr>
        <p:spPr/>
        <p:txBody>
          <a:bodyPr/>
          <a:lstStyle/>
          <a:p>
            <a:fld id="{4176644E-A2CC-45EB-84E9-006A8F5C1142}" type="slidenum">
              <a:rPr lang="en-IN" smtClean="0"/>
              <a:t>‹#›</a:t>
            </a:fld>
            <a:endParaRPr lang="en-IN"/>
          </a:p>
        </p:txBody>
      </p:sp>
    </p:spTree>
    <p:extLst>
      <p:ext uri="{BB962C8B-B14F-4D97-AF65-F5344CB8AC3E}">
        <p14:creationId xmlns:p14="http://schemas.microsoft.com/office/powerpoint/2010/main" val="2805593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425A13-814C-3946-4CE7-0D05D465779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3772BF2-091F-5A63-040A-55EF95A6CE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F70F03-8988-47C3-032B-DC458A4BF1E7}"/>
              </a:ext>
            </a:extLst>
          </p:cNvPr>
          <p:cNvSpPr>
            <a:spLocks noGrp="1"/>
          </p:cNvSpPr>
          <p:nvPr>
            <p:ph type="dt" sz="half" idx="10"/>
          </p:nvPr>
        </p:nvSpPr>
        <p:spPr/>
        <p:txBody>
          <a:bodyPr/>
          <a:lstStyle/>
          <a:p>
            <a:fld id="{627C2286-94D2-45FF-AF20-0C96D4681314}" type="datetimeFigureOut">
              <a:rPr lang="en-IN" smtClean="0"/>
              <a:t>17-02-2024</a:t>
            </a:fld>
            <a:endParaRPr lang="en-IN"/>
          </a:p>
        </p:txBody>
      </p:sp>
      <p:sp>
        <p:nvSpPr>
          <p:cNvPr id="5" name="Footer Placeholder 4">
            <a:extLst>
              <a:ext uri="{FF2B5EF4-FFF2-40B4-BE49-F238E27FC236}">
                <a16:creationId xmlns:a16="http://schemas.microsoft.com/office/drawing/2014/main" id="{4BA1F3D8-AED6-03A9-D909-4C2549022D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D62D12-0C56-3AAC-338E-D69732B007C4}"/>
              </a:ext>
            </a:extLst>
          </p:cNvPr>
          <p:cNvSpPr>
            <a:spLocks noGrp="1"/>
          </p:cNvSpPr>
          <p:nvPr>
            <p:ph type="sldNum" sz="quarter" idx="12"/>
          </p:nvPr>
        </p:nvSpPr>
        <p:spPr/>
        <p:txBody>
          <a:bodyPr/>
          <a:lstStyle/>
          <a:p>
            <a:fld id="{4176644E-A2CC-45EB-84E9-006A8F5C1142}" type="slidenum">
              <a:rPr lang="en-IN" smtClean="0"/>
              <a:t>‹#›</a:t>
            </a:fld>
            <a:endParaRPr lang="en-IN"/>
          </a:p>
        </p:txBody>
      </p:sp>
    </p:spTree>
    <p:extLst>
      <p:ext uri="{BB962C8B-B14F-4D97-AF65-F5344CB8AC3E}">
        <p14:creationId xmlns:p14="http://schemas.microsoft.com/office/powerpoint/2010/main" val="2697043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7B671-63C9-ACDE-0BB3-0EFC438104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4F0537-48C8-02C6-210E-734F22D789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D8E3DE-0702-649F-75EF-FB9FFADA8EF7}"/>
              </a:ext>
            </a:extLst>
          </p:cNvPr>
          <p:cNvSpPr>
            <a:spLocks noGrp="1"/>
          </p:cNvSpPr>
          <p:nvPr>
            <p:ph type="dt" sz="half" idx="10"/>
          </p:nvPr>
        </p:nvSpPr>
        <p:spPr/>
        <p:txBody>
          <a:bodyPr/>
          <a:lstStyle/>
          <a:p>
            <a:fld id="{627C2286-94D2-45FF-AF20-0C96D4681314}" type="datetimeFigureOut">
              <a:rPr lang="en-IN" smtClean="0"/>
              <a:t>17-02-2024</a:t>
            </a:fld>
            <a:endParaRPr lang="en-IN"/>
          </a:p>
        </p:txBody>
      </p:sp>
      <p:sp>
        <p:nvSpPr>
          <p:cNvPr id="5" name="Footer Placeholder 4">
            <a:extLst>
              <a:ext uri="{FF2B5EF4-FFF2-40B4-BE49-F238E27FC236}">
                <a16:creationId xmlns:a16="http://schemas.microsoft.com/office/drawing/2014/main" id="{2C9353EE-34DA-0D87-A655-0062A279A8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2451E6-2758-A27A-12A3-37EF206625E0}"/>
              </a:ext>
            </a:extLst>
          </p:cNvPr>
          <p:cNvSpPr>
            <a:spLocks noGrp="1"/>
          </p:cNvSpPr>
          <p:nvPr>
            <p:ph type="sldNum" sz="quarter" idx="12"/>
          </p:nvPr>
        </p:nvSpPr>
        <p:spPr/>
        <p:txBody>
          <a:bodyPr/>
          <a:lstStyle/>
          <a:p>
            <a:fld id="{4176644E-A2CC-45EB-84E9-006A8F5C1142}" type="slidenum">
              <a:rPr lang="en-IN" smtClean="0"/>
              <a:t>‹#›</a:t>
            </a:fld>
            <a:endParaRPr lang="en-IN"/>
          </a:p>
        </p:txBody>
      </p:sp>
    </p:spTree>
    <p:extLst>
      <p:ext uri="{BB962C8B-B14F-4D97-AF65-F5344CB8AC3E}">
        <p14:creationId xmlns:p14="http://schemas.microsoft.com/office/powerpoint/2010/main" val="1199308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EF492-6EA3-F870-22BB-2224C2AC57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7E75541-ACF3-D3CE-4B9C-37C93A801E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5DEB60-D874-A315-0F16-B3895EEEB511}"/>
              </a:ext>
            </a:extLst>
          </p:cNvPr>
          <p:cNvSpPr>
            <a:spLocks noGrp="1"/>
          </p:cNvSpPr>
          <p:nvPr>
            <p:ph type="dt" sz="half" idx="10"/>
          </p:nvPr>
        </p:nvSpPr>
        <p:spPr/>
        <p:txBody>
          <a:bodyPr/>
          <a:lstStyle/>
          <a:p>
            <a:fld id="{627C2286-94D2-45FF-AF20-0C96D4681314}" type="datetimeFigureOut">
              <a:rPr lang="en-IN" smtClean="0"/>
              <a:t>17-02-2024</a:t>
            </a:fld>
            <a:endParaRPr lang="en-IN"/>
          </a:p>
        </p:txBody>
      </p:sp>
      <p:sp>
        <p:nvSpPr>
          <p:cNvPr id="5" name="Footer Placeholder 4">
            <a:extLst>
              <a:ext uri="{FF2B5EF4-FFF2-40B4-BE49-F238E27FC236}">
                <a16:creationId xmlns:a16="http://schemas.microsoft.com/office/drawing/2014/main" id="{6DB0EF33-97A7-2FA4-63D5-1C88E86D2D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DA792E-AE6F-CFD1-E774-C8B61D9C871B}"/>
              </a:ext>
            </a:extLst>
          </p:cNvPr>
          <p:cNvSpPr>
            <a:spLocks noGrp="1"/>
          </p:cNvSpPr>
          <p:nvPr>
            <p:ph type="sldNum" sz="quarter" idx="12"/>
          </p:nvPr>
        </p:nvSpPr>
        <p:spPr/>
        <p:txBody>
          <a:bodyPr/>
          <a:lstStyle/>
          <a:p>
            <a:fld id="{4176644E-A2CC-45EB-84E9-006A8F5C1142}" type="slidenum">
              <a:rPr lang="en-IN" smtClean="0"/>
              <a:t>‹#›</a:t>
            </a:fld>
            <a:endParaRPr lang="en-IN"/>
          </a:p>
        </p:txBody>
      </p:sp>
    </p:spTree>
    <p:extLst>
      <p:ext uri="{BB962C8B-B14F-4D97-AF65-F5344CB8AC3E}">
        <p14:creationId xmlns:p14="http://schemas.microsoft.com/office/powerpoint/2010/main" val="3510110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D5A87-0F6B-5FCD-1E49-4B797536086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8E0F16A-CD18-91A5-76CD-C77E3D437A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EB0273F-0FBB-4A09-5830-D2B107D0BB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C69CDEF-12B3-9624-3B1D-FCAFC7E78ACE}"/>
              </a:ext>
            </a:extLst>
          </p:cNvPr>
          <p:cNvSpPr>
            <a:spLocks noGrp="1"/>
          </p:cNvSpPr>
          <p:nvPr>
            <p:ph type="dt" sz="half" idx="10"/>
          </p:nvPr>
        </p:nvSpPr>
        <p:spPr/>
        <p:txBody>
          <a:bodyPr/>
          <a:lstStyle/>
          <a:p>
            <a:fld id="{627C2286-94D2-45FF-AF20-0C96D4681314}" type="datetimeFigureOut">
              <a:rPr lang="en-IN" smtClean="0"/>
              <a:t>17-02-2024</a:t>
            </a:fld>
            <a:endParaRPr lang="en-IN"/>
          </a:p>
        </p:txBody>
      </p:sp>
      <p:sp>
        <p:nvSpPr>
          <p:cNvPr id="6" name="Footer Placeholder 5">
            <a:extLst>
              <a:ext uri="{FF2B5EF4-FFF2-40B4-BE49-F238E27FC236}">
                <a16:creationId xmlns:a16="http://schemas.microsoft.com/office/drawing/2014/main" id="{5FB0556F-7428-26B3-C121-634D5F9773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473F9C-F63C-CFEA-BBEB-FB6787441315}"/>
              </a:ext>
            </a:extLst>
          </p:cNvPr>
          <p:cNvSpPr>
            <a:spLocks noGrp="1"/>
          </p:cNvSpPr>
          <p:nvPr>
            <p:ph type="sldNum" sz="quarter" idx="12"/>
          </p:nvPr>
        </p:nvSpPr>
        <p:spPr/>
        <p:txBody>
          <a:bodyPr/>
          <a:lstStyle/>
          <a:p>
            <a:fld id="{4176644E-A2CC-45EB-84E9-006A8F5C1142}" type="slidenum">
              <a:rPr lang="en-IN" smtClean="0"/>
              <a:t>‹#›</a:t>
            </a:fld>
            <a:endParaRPr lang="en-IN"/>
          </a:p>
        </p:txBody>
      </p:sp>
    </p:spTree>
    <p:extLst>
      <p:ext uri="{BB962C8B-B14F-4D97-AF65-F5344CB8AC3E}">
        <p14:creationId xmlns:p14="http://schemas.microsoft.com/office/powerpoint/2010/main" val="143927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20AD7-F609-113E-FE7A-7C0F0BA4849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72E24F-6A56-6BCC-58BD-9B5402EA8D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57976A-4F09-CBCA-C301-4CC021FC1F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F8E197E-2CAF-9551-9CB8-FB12FD220F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C17195-124E-B2EF-DEA1-C23CBC3BDA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0932EE0-8F01-3798-B1C9-68A64B05FE89}"/>
              </a:ext>
            </a:extLst>
          </p:cNvPr>
          <p:cNvSpPr>
            <a:spLocks noGrp="1"/>
          </p:cNvSpPr>
          <p:nvPr>
            <p:ph type="dt" sz="half" idx="10"/>
          </p:nvPr>
        </p:nvSpPr>
        <p:spPr/>
        <p:txBody>
          <a:bodyPr/>
          <a:lstStyle/>
          <a:p>
            <a:fld id="{627C2286-94D2-45FF-AF20-0C96D4681314}" type="datetimeFigureOut">
              <a:rPr lang="en-IN" smtClean="0"/>
              <a:t>17-02-2024</a:t>
            </a:fld>
            <a:endParaRPr lang="en-IN"/>
          </a:p>
        </p:txBody>
      </p:sp>
      <p:sp>
        <p:nvSpPr>
          <p:cNvPr id="8" name="Footer Placeholder 7">
            <a:extLst>
              <a:ext uri="{FF2B5EF4-FFF2-40B4-BE49-F238E27FC236}">
                <a16:creationId xmlns:a16="http://schemas.microsoft.com/office/drawing/2014/main" id="{EAE6099C-BDBD-C555-2DE8-226F2EECBD4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14CD52E-4BF2-D9CD-E18D-F36055A19318}"/>
              </a:ext>
            </a:extLst>
          </p:cNvPr>
          <p:cNvSpPr>
            <a:spLocks noGrp="1"/>
          </p:cNvSpPr>
          <p:nvPr>
            <p:ph type="sldNum" sz="quarter" idx="12"/>
          </p:nvPr>
        </p:nvSpPr>
        <p:spPr/>
        <p:txBody>
          <a:bodyPr/>
          <a:lstStyle/>
          <a:p>
            <a:fld id="{4176644E-A2CC-45EB-84E9-006A8F5C1142}" type="slidenum">
              <a:rPr lang="en-IN" smtClean="0"/>
              <a:t>‹#›</a:t>
            </a:fld>
            <a:endParaRPr lang="en-IN"/>
          </a:p>
        </p:txBody>
      </p:sp>
    </p:spTree>
    <p:extLst>
      <p:ext uri="{BB962C8B-B14F-4D97-AF65-F5344CB8AC3E}">
        <p14:creationId xmlns:p14="http://schemas.microsoft.com/office/powerpoint/2010/main" val="2623326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8DED-5008-E5A2-373A-395BF45272D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4AA1EAF-04F7-124A-0166-962BC8C6CA54}"/>
              </a:ext>
            </a:extLst>
          </p:cNvPr>
          <p:cNvSpPr>
            <a:spLocks noGrp="1"/>
          </p:cNvSpPr>
          <p:nvPr>
            <p:ph type="dt" sz="half" idx="10"/>
          </p:nvPr>
        </p:nvSpPr>
        <p:spPr/>
        <p:txBody>
          <a:bodyPr/>
          <a:lstStyle/>
          <a:p>
            <a:fld id="{627C2286-94D2-45FF-AF20-0C96D4681314}" type="datetimeFigureOut">
              <a:rPr lang="en-IN" smtClean="0"/>
              <a:t>17-02-2024</a:t>
            </a:fld>
            <a:endParaRPr lang="en-IN"/>
          </a:p>
        </p:txBody>
      </p:sp>
      <p:sp>
        <p:nvSpPr>
          <p:cNvPr id="4" name="Footer Placeholder 3">
            <a:extLst>
              <a:ext uri="{FF2B5EF4-FFF2-40B4-BE49-F238E27FC236}">
                <a16:creationId xmlns:a16="http://schemas.microsoft.com/office/drawing/2014/main" id="{AD134470-B54F-F649-8CC4-8AD12E03389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A468DFF-F398-9A25-D524-907367AEDB50}"/>
              </a:ext>
            </a:extLst>
          </p:cNvPr>
          <p:cNvSpPr>
            <a:spLocks noGrp="1"/>
          </p:cNvSpPr>
          <p:nvPr>
            <p:ph type="sldNum" sz="quarter" idx="12"/>
          </p:nvPr>
        </p:nvSpPr>
        <p:spPr/>
        <p:txBody>
          <a:bodyPr/>
          <a:lstStyle/>
          <a:p>
            <a:fld id="{4176644E-A2CC-45EB-84E9-006A8F5C1142}" type="slidenum">
              <a:rPr lang="en-IN" smtClean="0"/>
              <a:t>‹#›</a:t>
            </a:fld>
            <a:endParaRPr lang="en-IN"/>
          </a:p>
        </p:txBody>
      </p:sp>
    </p:spTree>
    <p:extLst>
      <p:ext uri="{BB962C8B-B14F-4D97-AF65-F5344CB8AC3E}">
        <p14:creationId xmlns:p14="http://schemas.microsoft.com/office/powerpoint/2010/main" val="2009368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11B29E-C10B-5882-64D0-7F9ED6F97580}"/>
              </a:ext>
            </a:extLst>
          </p:cNvPr>
          <p:cNvSpPr>
            <a:spLocks noGrp="1"/>
          </p:cNvSpPr>
          <p:nvPr>
            <p:ph type="dt" sz="half" idx="10"/>
          </p:nvPr>
        </p:nvSpPr>
        <p:spPr/>
        <p:txBody>
          <a:bodyPr/>
          <a:lstStyle/>
          <a:p>
            <a:fld id="{627C2286-94D2-45FF-AF20-0C96D4681314}" type="datetimeFigureOut">
              <a:rPr lang="en-IN" smtClean="0"/>
              <a:t>17-02-2024</a:t>
            </a:fld>
            <a:endParaRPr lang="en-IN"/>
          </a:p>
        </p:txBody>
      </p:sp>
      <p:sp>
        <p:nvSpPr>
          <p:cNvPr id="3" name="Footer Placeholder 2">
            <a:extLst>
              <a:ext uri="{FF2B5EF4-FFF2-40B4-BE49-F238E27FC236}">
                <a16:creationId xmlns:a16="http://schemas.microsoft.com/office/drawing/2014/main" id="{B14E099A-22A8-30BE-477E-8033B7E6D3A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8348157-080C-3B69-441F-77DAB9D5B35C}"/>
              </a:ext>
            </a:extLst>
          </p:cNvPr>
          <p:cNvSpPr>
            <a:spLocks noGrp="1"/>
          </p:cNvSpPr>
          <p:nvPr>
            <p:ph type="sldNum" sz="quarter" idx="12"/>
          </p:nvPr>
        </p:nvSpPr>
        <p:spPr/>
        <p:txBody>
          <a:bodyPr/>
          <a:lstStyle/>
          <a:p>
            <a:fld id="{4176644E-A2CC-45EB-84E9-006A8F5C1142}" type="slidenum">
              <a:rPr lang="en-IN" smtClean="0"/>
              <a:t>‹#›</a:t>
            </a:fld>
            <a:endParaRPr lang="en-IN"/>
          </a:p>
        </p:txBody>
      </p:sp>
    </p:spTree>
    <p:extLst>
      <p:ext uri="{BB962C8B-B14F-4D97-AF65-F5344CB8AC3E}">
        <p14:creationId xmlns:p14="http://schemas.microsoft.com/office/powerpoint/2010/main" val="2775633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249C8-E6DE-E608-C433-7867B2A776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1CC81CA-77BA-ECC5-542D-40E6C0812A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348CB5A-B255-9A20-2B2B-E654C33683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BD280C-01FA-B32F-2B44-0E57C46698A5}"/>
              </a:ext>
            </a:extLst>
          </p:cNvPr>
          <p:cNvSpPr>
            <a:spLocks noGrp="1"/>
          </p:cNvSpPr>
          <p:nvPr>
            <p:ph type="dt" sz="half" idx="10"/>
          </p:nvPr>
        </p:nvSpPr>
        <p:spPr/>
        <p:txBody>
          <a:bodyPr/>
          <a:lstStyle/>
          <a:p>
            <a:fld id="{627C2286-94D2-45FF-AF20-0C96D4681314}" type="datetimeFigureOut">
              <a:rPr lang="en-IN" smtClean="0"/>
              <a:t>17-02-2024</a:t>
            </a:fld>
            <a:endParaRPr lang="en-IN"/>
          </a:p>
        </p:txBody>
      </p:sp>
      <p:sp>
        <p:nvSpPr>
          <p:cNvPr id="6" name="Footer Placeholder 5">
            <a:extLst>
              <a:ext uri="{FF2B5EF4-FFF2-40B4-BE49-F238E27FC236}">
                <a16:creationId xmlns:a16="http://schemas.microsoft.com/office/drawing/2014/main" id="{9305AFBC-DFFC-51DC-EC80-F6856BD76D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CC31D7-E185-AC35-F394-59699A54B441}"/>
              </a:ext>
            </a:extLst>
          </p:cNvPr>
          <p:cNvSpPr>
            <a:spLocks noGrp="1"/>
          </p:cNvSpPr>
          <p:nvPr>
            <p:ph type="sldNum" sz="quarter" idx="12"/>
          </p:nvPr>
        </p:nvSpPr>
        <p:spPr/>
        <p:txBody>
          <a:bodyPr/>
          <a:lstStyle/>
          <a:p>
            <a:fld id="{4176644E-A2CC-45EB-84E9-006A8F5C1142}" type="slidenum">
              <a:rPr lang="en-IN" smtClean="0"/>
              <a:t>‹#›</a:t>
            </a:fld>
            <a:endParaRPr lang="en-IN"/>
          </a:p>
        </p:txBody>
      </p:sp>
    </p:spTree>
    <p:extLst>
      <p:ext uri="{BB962C8B-B14F-4D97-AF65-F5344CB8AC3E}">
        <p14:creationId xmlns:p14="http://schemas.microsoft.com/office/powerpoint/2010/main" val="571221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3061-795D-5E03-B73E-3C7347AE19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2F42B60-5D42-5E86-CB30-55BE6D20EF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78E67CF-BD4E-3BED-708A-1CFB8E04B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1F32AB-1D54-1B4B-5748-0919BB9ADEBF}"/>
              </a:ext>
            </a:extLst>
          </p:cNvPr>
          <p:cNvSpPr>
            <a:spLocks noGrp="1"/>
          </p:cNvSpPr>
          <p:nvPr>
            <p:ph type="dt" sz="half" idx="10"/>
          </p:nvPr>
        </p:nvSpPr>
        <p:spPr/>
        <p:txBody>
          <a:bodyPr/>
          <a:lstStyle/>
          <a:p>
            <a:fld id="{627C2286-94D2-45FF-AF20-0C96D4681314}" type="datetimeFigureOut">
              <a:rPr lang="en-IN" smtClean="0"/>
              <a:t>17-02-2024</a:t>
            </a:fld>
            <a:endParaRPr lang="en-IN"/>
          </a:p>
        </p:txBody>
      </p:sp>
      <p:sp>
        <p:nvSpPr>
          <p:cNvPr id="6" name="Footer Placeholder 5">
            <a:extLst>
              <a:ext uri="{FF2B5EF4-FFF2-40B4-BE49-F238E27FC236}">
                <a16:creationId xmlns:a16="http://schemas.microsoft.com/office/drawing/2014/main" id="{98609105-68D5-AD49-AB2F-40711C0B9F2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9DA692-9923-62C2-1838-865B9136E19E}"/>
              </a:ext>
            </a:extLst>
          </p:cNvPr>
          <p:cNvSpPr>
            <a:spLocks noGrp="1"/>
          </p:cNvSpPr>
          <p:nvPr>
            <p:ph type="sldNum" sz="quarter" idx="12"/>
          </p:nvPr>
        </p:nvSpPr>
        <p:spPr/>
        <p:txBody>
          <a:bodyPr/>
          <a:lstStyle/>
          <a:p>
            <a:fld id="{4176644E-A2CC-45EB-84E9-006A8F5C1142}" type="slidenum">
              <a:rPr lang="en-IN" smtClean="0"/>
              <a:t>‹#›</a:t>
            </a:fld>
            <a:endParaRPr lang="en-IN"/>
          </a:p>
        </p:txBody>
      </p:sp>
    </p:spTree>
    <p:extLst>
      <p:ext uri="{BB962C8B-B14F-4D97-AF65-F5344CB8AC3E}">
        <p14:creationId xmlns:p14="http://schemas.microsoft.com/office/powerpoint/2010/main" val="642457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104B80-D8B2-CBA3-4C48-6A3B2FD14D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497FB97-88D5-C63B-85B7-72D64D24B1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6A761C-2EB4-AFFE-B0BF-16902117A4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C2286-94D2-45FF-AF20-0C96D4681314}" type="datetimeFigureOut">
              <a:rPr lang="en-IN" smtClean="0"/>
              <a:t>17-02-2024</a:t>
            </a:fld>
            <a:endParaRPr lang="en-IN"/>
          </a:p>
        </p:txBody>
      </p:sp>
      <p:sp>
        <p:nvSpPr>
          <p:cNvPr id="5" name="Footer Placeholder 4">
            <a:extLst>
              <a:ext uri="{FF2B5EF4-FFF2-40B4-BE49-F238E27FC236}">
                <a16:creationId xmlns:a16="http://schemas.microsoft.com/office/drawing/2014/main" id="{8DE03406-8C65-8EFA-F410-BA13F502BE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17C1A6A-5762-FBDC-2520-4CCFBBAB10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76644E-A2CC-45EB-84E9-006A8F5C1142}" type="slidenum">
              <a:rPr lang="en-IN" smtClean="0"/>
              <a:t>‹#›</a:t>
            </a:fld>
            <a:endParaRPr lang="en-IN"/>
          </a:p>
        </p:txBody>
      </p:sp>
    </p:spTree>
    <p:extLst>
      <p:ext uri="{BB962C8B-B14F-4D97-AF65-F5344CB8AC3E}">
        <p14:creationId xmlns:p14="http://schemas.microsoft.com/office/powerpoint/2010/main" val="149620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17/06/relationships/model3d" Target="../media/model3d1.glb"/><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17/06/relationships/model3d" Target="../media/model3d2.glb"/><Relationship Id="rId5" Type="http://schemas.openxmlformats.org/officeDocument/2006/relationships/image" Target="../media/image2.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7.png"/><Relationship Id="rId3" Type="http://schemas.microsoft.com/office/2017/06/relationships/model3d" Target="../media/model3d1.glb"/><Relationship Id="rId7" Type="http://schemas.openxmlformats.org/officeDocument/2006/relationships/image" Target="../media/image5.png"/><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17/06/relationships/model3d" Target="../media/model3d3.glb"/><Relationship Id="rId11"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6.png"/><Relationship Id="rId4" Type="http://schemas.openxmlformats.org/officeDocument/2006/relationships/image" Target="../media/image4.png"/><Relationship Id="rId9" Type="http://schemas.microsoft.com/office/2017/06/relationships/model3d" Target="../media/model3d2.glb"/></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84561EF-1C41-EA3C-4C07-4EBF75FCCF9B}"/>
              </a:ext>
            </a:extLst>
          </p:cNvPr>
          <p:cNvCxnSpPr/>
          <p:nvPr/>
        </p:nvCxnSpPr>
        <p:spPr>
          <a:xfrm>
            <a:off x="-1110792" y="6251542"/>
            <a:ext cx="8173040" cy="0"/>
          </a:xfrm>
          <a:prstGeom prst="line">
            <a:avLst/>
          </a:prstGeom>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FE7215DF-5FE6-F2C3-7E7B-DD0FFEEC03BF}"/>
              </a:ext>
            </a:extLst>
          </p:cNvPr>
          <p:cNvPicPr>
            <a:picLocks noChangeAspect="1"/>
          </p:cNvPicPr>
          <p:nvPr/>
        </p:nvPicPr>
        <p:blipFill>
          <a:blip r:embed="rId2"/>
          <a:stretch>
            <a:fillRect/>
          </a:stretch>
        </p:blipFill>
        <p:spPr>
          <a:xfrm rot="5400000">
            <a:off x="-3254787" y="3595632"/>
            <a:ext cx="8181541" cy="6097"/>
          </a:xfrm>
          <a:prstGeom prst="rect">
            <a:avLst/>
          </a:prstGeom>
        </p:spPr>
      </p:pic>
      <p:sp>
        <p:nvSpPr>
          <p:cNvPr id="12" name="TextBox 11">
            <a:extLst>
              <a:ext uri="{FF2B5EF4-FFF2-40B4-BE49-F238E27FC236}">
                <a16:creationId xmlns:a16="http://schemas.microsoft.com/office/drawing/2014/main" id="{F4158765-51B4-84A3-CE36-9CCBA797A9E4}"/>
              </a:ext>
            </a:extLst>
          </p:cNvPr>
          <p:cNvSpPr txBox="1"/>
          <p:nvPr/>
        </p:nvSpPr>
        <p:spPr>
          <a:xfrm>
            <a:off x="1332080" y="1848395"/>
            <a:ext cx="6608062" cy="1200327"/>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Smart and Effective Realtime Management of Street Parking</a:t>
            </a:r>
            <a:endParaRPr lang="en-IN" sz="3600" dirty="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B2953675-E5AE-DBD4-1B1C-52C426371BA0}"/>
              </a:ext>
            </a:extLst>
          </p:cNvPr>
          <p:cNvSpPr/>
          <p:nvPr/>
        </p:nvSpPr>
        <p:spPr>
          <a:xfrm>
            <a:off x="7940142" y="0"/>
            <a:ext cx="4693920" cy="7650480"/>
          </a:xfrm>
          <a:prstGeom prst="rect">
            <a:avLst/>
          </a:prstGeom>
          <a:solidFill>
            <a:schemeClr val="bg1">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mc:AlternateContent xmlns:mc="http://schemas.openxmlformats.org/markup-compatibility/2006" xmlns:am3d="http://schemas.microsoft.com/office/drawing/2017/model3d">
        <mc:Choice Requires="am3d">
          <p:graphicFrame>
            <p:nvGraphicFramePr>
              <p:cNvPr id="13" name="3D Model 12" descr="Duet rally car purple">
                <a:extLst>
                  <a:ext uri="{FF2B5EF4-FFF2-40B4-BE49-F238E27FC236}">
                    <a16:creationId xmlns:a16="http://schemas.microsoft.com/office/drawing/2014/main" id="{A624F743-73D8-2188-2791-A851B2EBED0D}"/>
                  </a:ext>
                </a:extLst>
              </p:cNvPr>
              <p:cNvGraphicFramePr>
                <a:graphicFrameLocks noChangeAspect="1"/>
              </p:cNvGraphicFramePr>
              <p:nvPr>
                <p:extLst>
                  <p:ext uri="{D42A27DB-BD31-4B8C-83A1-F6EECF244321}">
                    <p14:modId xmlns:p14="http://schemas.microsoft.com/office/powerpoint/2010/main" val="85995044"/>
                  </p:ext>
                </p:extLst>
              </p:nvPr>
            </p:nvGraphicFramePr>
            <p:xfrm>
              <a:off x="8676640" y="4394803"/>
              <a:ext cx="1112622" cy="1725934"/>
            </p:xfrm>
            <a:graphic>
              <a:graphicData uri="http://schemas.microsoft.com/office/drawing/2017/model3d">
                <am3d:model3d r:embed="rId3">
                  <am3d:spPr>
                    <a:xfrm>
                      <a:off x="0" y="0"/>
                      <a:ext cx="1112622" cy="1725934"/>
                    </a:xfrm>
                    <a:prstGeom prst="rect">
                      <a:avLst/>
                    </a:prstGeom>
                  </am3d:spPr>
                  <am3d:camera>
                    <am3d:pos x="0" y="0" z="58704427"/>
                    <am3d:up dx="0" dy="36000000" dz="0"/>
                    <am3d:lookAt x="0" y="0" z="0"/>
                    <am3d:perspective fov="2700000"/>
                  </am3d:camera>
                  <am3d:trans>
                    <am3d:meterPerModelUnit n="36447032" d="1000000"/>
                    <am3d:preTrans dx="-661" dy="-3938647" dz="-933806"/>
                    <am3d:scale>
                      <am3d:sx n="1000000" d="1000000"/>
                      <am3d:sy n="1000000" d="1000000"/>
                      <am3d:sz n="1000000" d="1000000"/>
                    </am3d:scale>
                    <am3d:rot ax="5400000"/>
                    <am3d:postTrans dx="0" dy="0" dz="0"/>
                  </am3d:trans>
                  <am3d:raster rName="Office3DRenderer" rVer="16.0.8326">
                    <am3d:blip r:embed="rId4"/>
                  </am3d:raster>
                  <am3d:objViewport viewportSz="220871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Duet rally car purple">
                <a:extLst>
                  <a:ext uri="{FF2B5EF4-FFF2-40B4-BE49-F238E27FC236}">
                    <a16:creationId xmlns:a16="http://schemas.microsoft.com/office/drawing/2014/main" id="{A624F743-73D8-2188-2791-A851B2EBED0D}"/>
                  </a:ext>
                </a:extLst>
              </p:cNvPr>
              <p:cNvPicPr>
                <a:picLocks noGrp="1" noRot="1" noChangeAspect="1" noMove="1" noResize="1" noEditPoints="1" noAdjustHandles="1" noChangeArrowheads="1" noChangeShapeType="1" noCrop="1"/>
              </p:cNvPicPr>
              <p:nvPr/>
            </p:nvPicPr>
            <p:blipFill>
              <a:blip r:embed="rId5"/>
              <a:stretch>
                <a:fillRect/>
              </a:stretch>
            </p:blipFill>
            <p:spPr>
              <a:xfrm>
                <a:off x="8676640" y="4394803"/>
                <a:ext cx="1112622" cy="1725934"/>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8" name="3D Model 17" descr="C7 track car green">
                <a:extLst>
                  <a:ext uri="{FF2B5EF4-FFF2-40B4-BE49-F238E27FC236}">
                    <a16:creationId xmlns:a16="http://schemas.microsoft.com/office/drawing/2014/main" id="{43B64708-33E8-60D0-1960-6E3D447B564D}"/>
                  </a:ext>
                </a:extLst>
              </p:cNvPr>
              <p:cNvGraphicFramePr>
                <a:graphicFrameLocks noChangeAspect="1"/>
              </p:cNvGraphicFramePr>
              <p:nvPr>
                <p:extLst>
                  <p:ext uri="{D42A27DB-BD31-4B8C-83A1-F6EECF244321}">
                    <p14:modId xmlns:p14="http://schemas.microsoft.com/office/powerpoint/2010/main" val="3072641602"/>
                  </p:ext>
                </p:extLst>
              </p:nvPr>
            </p:nvGraphicFramePr>
            <p:xfrm rot="10800000">
              <a:off x="11323048" y="700345"/>
              <a:ext cx="862067" cy="1748214"/>
            </p:xfrm>
            <a:graphic>
              <a:graphicData uri="http://schemas.microsoft.com/office/drawing/2017/model3d">
                <am3d:model3d r:embed="rId6">
                  <am3d:spPr>
                    <a:xfrm rot="10800000">
                      <a:off x="0" y="0"/>
                      <a:ext cx="862067" cy="1748214"/>
                    </a:xfrm>
                    <a:prstGeom prst="rect">
                      <a:avLst/>
                    </a:prstGeom>
                  </am3d:spPr>
                  <am3d:camera>
                    <am3d:pos x="0" y="0" z="54158443"/>
                    <am3d:up dx="0" dy="36000000" dz="0"/>
                    <am3d:lookAt x="0" y="0" z="0"/>
                    <am3d:perspective fov="2700000"/>
                  </am3d:camera>
                  <am3d:trans>
                    <am3d:meterPerModelUnit n="27056670" d="1000000"/>
                    <am3d:preTrans dx="0" dy="-2001328" dz="885838"/>
                    <am3d:scale>
                      <am3d:sx n="1000000" d="1000000"/>
                      <am3d:sy n="1000000" d="1000000"/>
                      <am3d:sz n="1000000" d="1000000"/>
                    </am3d:scale>
                    <am3d:rot ax="5400000"/>
                    <am3d:postTrans dx="0" dy="0" dz="0"/>
                  </am3d:trans>
                  <am3d:raster rName="Office3DRenderer" rVer="16.0.8326">
                    <am3d:blip r:embed="rId7"/>
                  </am3d:raster>
                  <am3d:objViewport viewportSz="19937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8" name="3D Model 17" descr="C7 track car green">
                <a:extLst>
                  <a:ext uri="{FF2B5EF4-FFF2-40B4-BE49-F238E27FC236}">
                    <a16:creationId xmlns:a16="http://schemas.microsoft.com/office/drawing/2014/main" id="{43B64708-33E8-60D0-1960-6E3D447B564D}"/>
                  </a:ext>
                </a:extLst>
              </p:cNvPr>
              <p:cNvPicPr>
                <a:picLocks noGrp="1" noRot="1" noChangeAspect="1" noMove="1" noResize="1" noEditPoints="1" noAdjustHandles="1" noChangeArrowheads="1" noChangeShapeType="1" noCrop="1"/>
              </p:cNvPicPr>
              <p:nvPr/>
            </p:nvPicPr>
            <p:blipFill>
              <a:blip r:embed="rId8"/>
              <a:stretch>
                <a:fillRect/>
              </a:stretch>
            </p:blipFill>
            <p:spPr>
              <a:xfrm rot="10800000">
                <a:off x="11323048" y="700345"/>
                <a:ext cx="862067" cy="1748214"/>
              </a:xfrm>
              <a:prstGeom prst="rect">
                <a:avLst/>
              </a:prstGeom>
            </p:spPr>
          </p:pic>
        </mc:Fallback>
      </mc:AlternateContent>
      <p:sp>
        <p:nvSpPr>
          <p:cNvPr id="19" name="Rectangle 18">
            <a:extLst>
              <a:ext uri="{FF2B5EF4-FFF2-40B4-BE49-F238E27FC236}">
                <a16:creationId xmlns:a16="http://schemas.microsoft.com/office/drawing/2014/main" id="{4D5095A3-D2FF-588B-7AF7-E082F3A93805}"/>
              </a:ext>
            </a:extLst>
          </p:cNvPr>
          <p:cNvSpPr/>
          <p:nvPr/>
        </p:nvSpPr>
        <p:spPr>
          <a:xfrm>
            <a:off x="10145536" y="324772"/>
            <a:ext cx="299618" cy="124968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F5F2E40B-C658-E79C-0702-1E4699D886D7}"/>
              </a:ext>
            </a:extLst>
          </p:cNvPr>
          <p:cNvSpPr/>
          <p:nvPr/>
        </p:nvSpPr>
        <p:spPr>
          <a:xfrm>
            <a:off x="10145536" y="3322666"/>
            <a:ext cx="299618" cy="124968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B2D47D4B-A23B-919A-0EDE-97C10F46465E}"/>
              </a:ext>
            </a:extLst>
          </p:cNvPr>
          <p:cNvSpPr/>
          <p:nvPr/>
        </p:nvSpPr>
        <p:spPr>
          <a:xfrm>
            <a:off x="10145536" y="1823719"/>
            <a:ext cx="299618" cy="124968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6FE9FCB9-DE03-118C-282D-DC314186DE20}"/>
              </a:ext>
            </a:extLst>
          </p:cNvPr>
          <p:cNvSpPr/>
          <p:nvPr/>
        </p:nvSpPr>
        <p:spPr>
          <a:xfrm>
            <a:off x="10137293" y="4861733"/>
            <a:ext cx="299618" cy="124968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CDC1DA22-BF97-CF07-3F30-B3CBD050C013}"/>
              </a:ext>
            </a:extLst>
          </p:cNvPr>
          <p:cNvSpPr/>
          <p:nvPr/>
        </p:nvSpPr>
        <p:spPr>
          <a:xfrm>
            <a:off x="10145536" y="6439771"/>
            <a:ext cx="299618" cy="124968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D9EC1138-11BD-534B-1009-0FCBFA53CB8E}"/>
              </a:ext>
            </a:extLst>
          </p:cNvPr>
          <p:cNvSpPr txBox="1"/>
          <p:nvPr/>
        </p:nvSpPr>
        <p:spPr>
          <a:xfrm>
            <a:off x="5012858" y="4681882"/>
            <a:ext cx="3325911" cy="156966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Kunal Appa.</a:t>
            </a:r>
          </a:p>
          <a:p>
            <a:r>
              <a:rPr lang="en-IN" sz="2400" dirty="0">
                <a:latin typeface="Times New Roman" panose="02020603050405020304" pitchFamily="18" charset="0"/>
                <a:cs typeface="Times New Roman" panose="02020603050405020304" pitchFamily="18" charset="0"/>
              </a:rPr>
              <a:t>- Aryan Chaudhari.</a:t>
            </a:r>
          </a:p>
          <a:p>
            <a:r>
              <a:rPr lang="en-IN" sz="2400" dirty="0">
                <a:latin typeface="Times New Roman" panose="02020603050405020304" pitchFamily="18" charset="0"/>
                <a:cs typeface="Times New Roman" panose="02020603050405020304" pitchFamily="18" charset="0"/>
              </a:rPr>
              <a:t>- Kartik </a:t>
            </a:r>
            <a:r>
              <a:rPr lang="en-IN" sz="2400" dirty="0" err="1">
                <a:latin typeface="Times New Roman" panose="02020603050405020304" pitchFamily="18" charset="0"/>
                <a:cs typeface="Times New Roman" panose="02020603050405020304" pitchFamily="18" charset="0"/>
              </a:rPr>
              <a:t>Doye</a:t>
            </a:r>
            <a:r>
              <a:rPr lang="en-IN" sz="2400" dirty="0">
                <a:latin typeface="Times New Roman" panose="02020603050405020304" pitchFamily="18" charset="0"/>
                <a:cs typeface="Times New Roman" panose="02020603050405020304" pitchFamily="18" charset="0"/>
              </a:rPr>
              <a:t>.</a:t>
            </a:r>
          </a:p>
          <a:p>
            <a:r>
              <a:rPr lang="en-IN" sz="2400" dirty="0">
                <a:latin typeface="Times New Roman" panose="02020603050405020304" pitchFamily="18" charset="0"/>
                <a:cs typeface="Times New Roman" panose="02020603050405020304" pitchFamily="18" charset="0"/>
              </a:rPr>
              <a:t>- Sahil </a:t>
            </a:r>
            <a:r>
              <a:rPr lang="en-IN" sz="2400" dirty="0" err="1">
                <a:latin typeface="Times New Roman" panose="02020603050405020304" pitchFamily="18" charset="0"/>
                <a:cs typeface="Times New Roman" panose="02020603050405020304" pitchFamily="18" charset="0"/>
              </a:rPr>
              <a:t>Khandait</a:t>
            </a:r>
            <a:r>
              <a:rPr lang="en-IN"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04081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0770E2-F6BB-EFF3-BAC6-850B5548FAA4}"/>
              </a:ext>
            </a:extLst>
          </p:cNvPr>
          <p:cNvPicPr>
            <a:picLocks noChangeAspect="1"/>
          </p:cNvPicPr>
          <p:nvPr/>
        </p:nvPicPr>
        <p:blipFill>
          <a:blip r:embed="rId2"/>
          <a:stretch>
            <a:fillRect/>
          </a:stretch>
        </p:blipFill>
        <p:spPr>
          <a:xfrm rot="5400000">
            <a:off x="7180545" y="3595633"/>
            <a:ext cx="8181541" cy="6097"/>
          </a:xfrm>
          <a:prstGeom prst="rect">
            <a:avLst/>
          </a:prstGeom>
        </p:spPr>
      </p:pic>
      <p:cxnSp>
        <p:nvCxnSpPr>
          <p:cNvPr id="5" name="Straight Connector 4">
            <a:extLst>
              <a:ext uri="{FF2B5EF4-FFF2-40B4-BE49-F238E27FC236}">
                <a16:creationId xmlns:a16="http://schemas.microsoft.com/office/drawing/2014/main" id="{FDF2DDC9-7D80-47CC-DC93-C64176AC56FF}"/>
              </a:ext>
            </a:extLst>
          </p:cNvPr>
          <p:cNvCxnSpPr/>
          <p:nvPr/>
        </p:nvCxnSpPr>
        <p:spPr>
          <a:xfrm>
            <a:off x="4317476" y="612742"/>
            <a:ext cx="817304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84561EF-1C41-EA3C-4C07-4EBF75FCCF9B}"/>
              </a:ext>
            </a:extLst>
          </p:cNvPr>
          <p:cNvCxnSpPr>
            <a:cxnSpLocks/>
          </p:cNvCxnSpPr>
          <p:nvPr/>
        </p:nvCxnSpPr>
        <p:spPr>
          <a:xfrm>
            <a:off x="-1110792" y="6251542"/>
            <a:ext cx="8173040" cy="0"/>
          </a:xfrm>
          <a:prstGeom prst="line">
            <a:avLst/>
          </a:prstGeom>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FE7215DF-5FE6-F2C3-7E7B-DD0FFEEC03BF}"/>
              </a:ext>
            </a:extLst>
          </p:cNvPr>
          <p:cNvPicPr>
            <a:picLocks noChangeAspect="1"/>
          </p:cNvPicPr>
          <p:nvPr/>
        </p:nvPicPr>
        <p:blipFill>
          <a:blip r:embed="rId2"/>
          <a:stretch>
            <a:fillRect/>
          </a:stretch>
        </p:blipFill>
        <p:spPr>
          <a:xfrm rot="5400000">
            <a:off x="-3254787" y="3595632"/>
            <a:ext cx="8181541" cy="6097"/>
          </a:xfrm>
          <a:prstGeom prst="rect">
            <a:avLst/>
          </a:prstGeom>
        </p:spPr>
      </p:pic>
      <p:sp>
        <p:nvSpPr>
          <p:cNvPr id="2" name="TextBox 1">
            <a:extLst>
              <a:ext uri="{FF2B5EF4-FFF2-40B4-BE49-F238E27FC236}">
                <a16:creationId xmlns:a16="http://schemas.microsoft.com/office/drawing/2014/main" id="{C97BEBAD-D5B8-B762-D148-431BF5F8E2A2}"/>
              </a:ext>
            </a:extLst>
          </p:cNvPr>
          <p:cNvSpPr txBox="1"/>
          <p:nvPr/>
        </p:nvSpPr>
        <p:spPr>
          <a:xfrm>
            <a:off x="1767518" y="638171"/>
            <a:ext cx="1545616" cy="523220"/>
          </a:xfrm>
          <a:prstGeom prst="rect">
            <a:avLst/>
          </a:prstGeom>
          <a:noFill/>
        </p:spPr>
        <p:txBody>
          <a:bodyPr wrap="none" rtlCol="0">
            <a:spAutoFit/>
          </a:bodyPr>
          <a:lstStyle/>
          <a:p>
            <a:r>
              <a:rPr kumimoji="0" lang="en" sz="2400" b="1" i="0" u="none" strike="noStrike" kern="0" cap="none" spc="0" normalizeH="0" baseline="0" noProof="0" dirty="0">
                <a:ln>
                  <a:noFill/>
                </a:ln>
                <a:solidFill>
                  <a:srgbClr val="0A0A0A"/>
                </a:solidFill>
                <a:effectLst/>
                <a:uLnTx/>
                <a:uFillTx/>
                <a:latin typeface="Times New Roman" panose="02020603050405020304" pitchFamily="18" charset="0"/>
                <a:cs typeface="Times New Roman" panose="02020603050405020304" pitchFamily="18" charset="0"/>
                <a:sym typeface="Golos Text"/>
              </a:rPr>
              <a:t>Contents</a:t>
            </a:r>
            <a:r>
              <a:rPr kumimoji="0" lang="en" sz="2800" b="1" i="0" u="none" strike="noStrike" kern="0" cap="none" spc="0" normalizeH="0" baseline="0" noProof="0" dirty="0">
                <a:ln>
                  <a:noFill/>
                </a:ln>
                <a:solidFill>
                  <a:srgbClr val="0A0A0A"/>
                </a:solidFill>
                <a:effectLst/>
                <a:uLnTx/>
                <a:uFillTx/>
                <a:latin typeface="Times New Roman" panose="02020603050405020304" pitchFamily="18" charset="0"/>
                <a:cs typeface="Times New Roman" panose="02020603050405020304" pitchFamily="18" charset="0"/>
                <a:sym typeface="Golos Text"/>
              </a:rPr>
              <a:t>  </a:t>
            </a:r>
            <a:endParaRPr lang="en-IN" dirty="0"/>
          </a:p>
        </p:txBody>
      </p:sp>
      <p:sp>
        <p:nvSpPr>
          <p:cNvPr id="3" name="TextBox 2">
            <a:extLst>
              <a:ext uri="{FF2B5EF4-FFF2-40B4-BE49-F238E27FC236}">
                <a16:creationId xmlns:a16="http://schemas.microsoft.com/office/drawing/2014/main" id="{EA0F315F-2A79-C874-8287-D321EF35CB46}"/>
              </a:ext>
            </a:extLst>
          </p:cNvPr>
          <p:cNvSpPr txBox="1"/>
          <p:nvPr/>
        </p:nvSpPr>
        <p:spPr>
          <a:xfrm>
            <a:off x="1742463" y="1390652"/>
            <a:ext cx="3535680" cy="4431983"/>
          </a:xfrm>
          <a:prstGeom prst="rect">
            <a:avLst/>
          </a:prstGeom>
          <a:noFill/>
        </p:spPr>
        <p:txBody>
          <a:bodyPr wrap="square" rtlCol="0">
            <a:spAutoFit/>
          </a:bodyPr>
          <a:lstStyle/>
          <a:p>
            <a:pPr marL="285750" indent="-285750">
              <a:buFont typeface="Wingdings" panose="05000000000000000000" pitchFamily="2" charset="2"/>
              <a:buChar char="q"/>
            </a:pPr>
            <a:r>
              <a:rPr lang="en-IN" sz="2400" dirty="0"/>
              <a:t>Introduction</a:t>
            </a:r>
          </a:p>
          <a:p>
            <a:pPr marL="285750" indent="-285750">
              <a:buFont typeface="Wingdings" panose="05000000000000000000" pitchFamily="2" charset="2"/>
              <a:buChar char="q"/>
            </a:pPr>
            <a:endParaRPr lang="en-IN" sz="2400" dirty="0"/>
          </a:p>
          <a:p>
            <a:pPr marL="285750" indent="-285750">
              <a:buFont typeface="Wingdings" panose="05000000000000000000" pitchFamily="2" charset="2"/>
              <a:buChar char="q"/>
            </a:pPr>
            <a:r>
              <a:rPr lang="en-IN" sz="2400" dirty="0"/>
              <a:t>Objectives</a:t>
            </a:r>
          </a:p>
          <a:p>
            <a:pPr marL="285750" indent="-285750">
              <a:buFont typeface="Wingdings" panose="05000000000000000000" pitchFamily="2" charset="2"/>
              <a:buChar char="q"/>
            </a:pPr>
            <a:endParaRPr lang="en-IN" sz="2400" dirty="0"/>
          </a:p>
          <a:p>
            <a:pPr marL="285750" indent="-285750">
              <a:buFont typeface="Wingdings" panose="05000000000000000000" pitchFamily="2" charset="2"/>
              <a:buChar char="q"/>
            </a:pPr>
            <a:r>
              <a:rPr lang="en-IN" sz="2400" dirty="0"/>
              <a:t>Methodology</a:t>
            </a:r>
          </a:p>
          <a:p>
            <a:pPr marL="285750" indent="-285750">
              <a:buFont typeface="Wingdings" panose="05000000000000000000" pitchFamily="2" charset="2"/>
              <a:buChar char="q"/>
            </a:pPr>
            <a:endParaRPr lang="en-IN" sz="2400" dirty="0"/>
          </a:p>
          <a:p>
            <a:pPr marL="285750" indent="-285750">
              <a:buFont typeface="Wingdings" panose="05000000000000000000" pitchFamily="2" charset="2"/>
              <a:buChar char="q"/>
            </a:pPr>
            <a:r>
              <a:rPr lang="en-IN" sz="2400" dirty="0"/>
              <a:t>Outcomes</a:t>
            </a:r>
          </a:p>
          <a:p>
            <a:pPr marL="285750" indent="-285750">
              <a:buFont typeface="Wingdings" panose="05000000000000000000" pitchFamily="2" charset="2"/>
              <a:buChar char="q"/>
            </a:pPr>
            <a:endParaRPr lang="en-IN" sz="2400" dirty="0"/>
          </a:p>
          <a:p>
            <a:pPr marL="285750" indent="-285750">
              <a:buFont typeface="Wingdings" panose="05000000000000000000" pitchFamily="2" charset="2"/>
              <a:buChar char="q"/>
            </a:pPr>
            <a:r>
              <a:rPr lang="en-IN" sz="2400" dirty="0"/>
              <a:t>Problems anticipated</a:t>
            </a:r>
          </a:p>
          <a:p>
            <a:pPr marL="285750" indent="-285750">
              <a:buFont typeface="Wingdings" panose="05000000000000000000" pitchFamily="2" charset="2"/>
              <a:buChar char="q"/>
            </a:pPr>
            <a:endParaRPr lang="en-IN" sz="2400" dirty="0"/>
          </a:p>
          <a:p>
            <a:pPr marL="285750" indent="-285750">
              <a:buFont typeface="Wingdings" panose="05000000000000000000" pitchFamily="2" charset="2"/>
              <a:buChar char="q"/>
            </a:pPr>
            <a:r>
              <a:rPr lang="en-IN" sz="2400" dirty="0"/>
              <a:t>Research paper</a:t>
            </a:r>
          </a:p>
          <a:p>
            <a:pPr marL="285750" indent="-285750">
              <a:buFont typeface="Wingdings" panose="05000000000000000000" pitchFamily="2" charset="2"/>
              <a:buChar char="q"/>
            </a:pPr>
            <a:endParaRPr lang="en-IN" sz="2000" dirty="0"/>
          </a:p>
        </p:txBody>
      </p:sp>
      <p:sp>
        <p:nvSpPr>
          <p:cNvPr id="7" name="Rectangle 6">
            <a:extLst>
              <a:ext uri="{FF2B5EF4-FFF2-40B4-BE49-F238E27FC236}">
                <a16:creationId xmlns:a16="http://schemas.microsoft.com/office/drawing/2014/main" id="{5AD66A38-2AEB-381B-847A-913CFF0E899D}"/>
              </a:ext>
            </a:extLst>
          </p:cNvPr>
          <p:cNvSpPr/>
          <p:nvPr/>
        </p:nvSpPr>
        <p:spPr>
          <a:xfrm>
            <a:off x="8940477" y="1359007"/>
            <a:ext cx="888468" cy="1173589"/>
          </a:xfrm>
          <a:prstGeom prst="rect">
            <a:avLst/>
          </a:prstGeom>
          <a:no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013634EE-8228-A4AB-7D9D-7ECC7EC51D21}"/>
              </a:ext>
            </a:extLst>
          </p:cNvPr>
          <p:cNvSpPr/>
          <p:nvPr/>
        </p:nvSpPr>
        <p:spPr>
          <a:xfrm>
            <a:off x="7837894" y="1359007"/>
            <a:ext cx="888468" cy="1173589"/>
          </a:xfrm>
          <a:prstGeom prst="rect">
            <a:avLst/>
          </a:prstGeom>
          <a:no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1E86CEA3-A487-79E1-B7EB-EF3ABF383C5F}"/>
              </a:ext>
            </a:extLst>
          </p:cNvPr>
          <p:cNvSpPr/>
          <p:nvPr/>
        </p:nvSpPr>
        <p:spPr>
          <a:xfrm>
            <a:off x="9995045" y="1359007"/>
            <a:ext cx="888468" cy="1173589"/>
          </a:xfrm>
          <a:prstGeom prst="rect">
            <a:avLst/>
          </a:prstGeom>
          <a:solidFill>
            <a:schemeClr val="bg1"/>
          </a:solid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2ED9034C-65C5-A8BE-1089-A61E20C76E6B}"/>
              </a:ext>
            </a:extLst>
          </p:cNvPr>
          <p:cNvSpPr/>
          <p:nvPr/>
        </p:nvSpPr>
        <p:spPr>
          <a:xfrm>
            <a:off x="8894914" y="2959802"/>
            <a:ext cx="888468" cy="1173589"/>
          </a:xfrm>
          <a:prstGeom prst="rect">
            <a:avLst/>
          </a:prstGeom>
          <a:no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473428FA-95C8-9DC5-4D26-A100FCD593AB}"/>
              </a:ext>
            </a:extLst>
          </p:cNvPr>
          <p:cNvSpPr/>
          <p:nvPr/>
        </p:nvSpPr>
        <p:spPr>
          <a:xfrm>
            <a:off x="7833342" y="2956613"/>
            <a:ext cx="888468" cy="1173589"/>
          </a:xfrm>
          <a:prstGeom prst="rect">
            <a:avLst/>
          </a:prstGeom>
          <a:no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C7E0BCB5-7F65-2704-0EFD-B75CEF9347ED}"/>
              </a:ext>
            </a:extLst>
          </p:cNvPr>
          <p:cNvSpPr/>
          <p:nvPr/>
        </p:nvSpPr>
        <p:spPr>
          <a:xfrm>
            <a:off x="9944948" y="2951031"/>
            <a:ext cx="888468" cy="1173589"/>
          </a:xfrm>
          <a:prstGeom prst="rect">
            <a:avLst/>
          </a:prstGeom>
          <a:solidFill>
            <a:schemeClr val="bg1"/>
          </a:solid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CB96025C-DCC5-9455-5A9A-DD4E1CD065DC}"/>
              </a:ext>
            </a:extLst>
          </p:cNvPr>
          <p:cNvSpPr/>
          <p:nvPr/>
        </p:nvSpPr>
        <p:spPr>
          <a:xfrm>
            <a:off x="8897092" y="4543055"/>
            <a:ext cx="888468" cy="1173589"/>
          </a:xfrm>
          <a:prstGeom prst="rect">
            <a:avLst/>
          </a:prstGeom>
          <a:no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04C63ADE-4DFB-8C01-09F4-BAAC8AF6A3A0}"/>
              </a:ext>
            </a:extLst>
          </p:cNvPr>
          <p:cNvSpPr/>
          <p:nvPr/>
        </p:nvSpPr>
        <p:spPr>
          <a:xfrm>
            <a:off x="7790135" y="4539867"/>
            <a:ext cx="888468" cy="1173589"/>
          </a:xfrm>
          <a:prstGeom prst="rect">
            <a:avLst/>
          </a:prstGeom>
          <a:no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C7ADCA05-C901-BC4E-331A-E2CDA4F1E214}"/>
              </a:ext>
            </a:extLst>
          </p:cNvPr>
          <p:cNvSpPr/>
          <p:nvPr/>
        </p:nvSpPr>
        <p:spPr>
          <a:xfrm>
            <a:off x="9978406" y="4571096"/>
            <a:ext cx="888468" cy="1173589"/>
          </a:xfrm>
          <a:prstGeom prst="rect">
            <a:avLst/>
          </a:prstGeom>
          <a:solidFill>
            <a:schemeClr val="bg1"/>
          </a:solid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37008C87-1EE1-CAE7-60ED-4F9A2259D2E7}"/>
              </a:ext>
            </a:extLst>
          </p:cNvPr>
          <p:cNvSpPr/>
          <p:nvPr/>
        </p:nvSpPr>
        <p:spPr>
          <a:xfrm>
            <a:off x="10100337" y="1494019"/>
            <a:ext cx="628466" cy="903563"/>
          </a:xfrm>
          <a:prstGeom prst="rect">
            <a:avLst/>
          </a:prstGeom>
          <a:solidFill>
            <a:schemeClr val="bg1"/>
          </a:solid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27EE7967-E3AE-F32F-FEAC-56252FC9F032}"/>
              </a:ext>
            </a:extLst>
          </p:cNvPr>
          <p:cNvSpPr/>
          <p:nvPr/>
        </p:nvSpPr>
        <p:spPr>
          <a:xfrm>
            <a:off x="9070478" y="1494563"/>
            <a:ext cx="628466" cy="903563"/>
          </a:xfrm>
          <a:prstGeom prst="rect">
            <a:avLst/>
          </a:prstGeom>
          <a:solidFill>
            <a:schemeClr val="bg1"/>
          </a:solid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328A7A2F-B67D-CB77-4142-FACB983E9A85}"/>
              </a:ext>
            </a:extLst>
          </p:cNvPr>
          <p:cNvSpPr/>
          <p:nvPr/>
        </p:nvSpPr>
        <p:spPr>
          <a:xfrm>
            <a:off x="7981528" y="1501196"/>
            <a:ext cx="628466" cy="903563"/>
          </a:xfrm>
          <a:prstGeom prst="rect">
            <a:avLst/>
          </a:prstGeom>
          <a:solidFill>
            <a:schemeClr val="bg1"/>
          </a:solid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41483F12-8CD9-A8D6-1354-4B28E6889A7E}"/>
              </a:ext>
            </a:extLst>
          </p:cNvPr>
          <p:cNvSpPr/>
          <p:nvPr/>
        </p:nvSpPr>
        <p:spPr>
          <a:xfrm>
            <a:off x="7930344" y="4653515"/>
            <a:ext cx="655571" cy="943223"/>
          </a:xfrm>
          <a:prstGeom prst="rect">
            <a:avLst/>
          </a:prstGeom>
          <a:solidFill>
            <a:schemeClr val="bg1"/>
          </a:solid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2A00E22C-14FE-E11D-BEEA-136A7BBD1B24}"/>
              </a:ext>
            </a:extLst>
          </p:cNvPr>
          <p:cNvSpPr/>
          <p:nvPr/>
        </p:nvSpPr>
        <p:spPr>
          <a:xfrm>
            <a:off x="10074949" y="3073770"/>
            <a:ext cx="628466" cy="903563"/>
          </a:xfrm>
          <a:prstGeom prst="rect">
            <a:avLst/>
          </a:prstGeom>
          <a:solidFill>
            <a:schemeClr val="bg1"/>
          </a:solid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E39BB69B-C9F8-ECDB-D68F-9F07BD384904}"/>
              </a:ext>
            </a:extLst>
          </p:cNvPr>
          <p:cNvSpPr/>
          <p:nvPr/>
        </p:nvSpPr>
        <p:spPr>
          <a:xfrm>
            <a:off x="9024915" y="3086042"/>
            <a:ext cx="628466" cy="903563"/>
          </a:xfrm>
          <a:prstGeom prst="rect">
            <a:avLst/>
          </a:prstGeom>
          <a:solidFill>
            <a:schemeClr val="bg1"/>
          </a:solid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609CF10C-720F-07EE-ACB8-A92E2D984008}"/>
              </a:ext>
            </a:extLst>
          </p:cNvPr>
          <p:cNvSpPr/>
          <p:nvPr/>
        </p:nvSpPr>
        <p:spPr>
          <a:xfrm>
            <a:off x="7973729" y="3082854"/>
            <a:ext cx="628466" cy="903563"/>
          </a:xfrm>
          <a:prstGeom prst="rect">
            <a:avLst/>
          </a:prstGeom>
          <a:solidFill>
            <a:schemeClr val="bg1"/>
          </a:solid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AFF4C38F-C4D0-2BD2-0078-80E0E65EDAB3}"/>
              </a:ext>
            </a:extLst>
          </p:cNvPr>
          <p:cNvSpPr/>
          <p:nvPr/>
        </p:nvSpPr>
        <p:spPr>
          <a:xfrm>
            <a:off x="9038972" y="4674878"/>
            <a:ext cx="628466" cy="903563"/>
          </a:xfrm>
          <a:prstGeom prst="rect">
            <a:avLst/>
          </a:prstGeom>
          <a:solidFill>
            <a:schemeClr val="bg1"/>
          </a:solid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0630A52D-619C-49EB-6A58-70968DC96BAE}"/>
              </a:ext>
            </a:extLst>
          </p:cNvPr>
          <p:cNvSpPr/>
          <p:nvPr/>
        </p:nvSpPr>
        <p:spPr>
          <a:xfrm>
            <a:off x="10100337" y="4706108"/>
            <a:ext cx="628466" cy="903563"/>
          </a:xfrm>
          <a:prstGeom prst="rect">
            <a:avLst/>
          </a:prstGeom>
          <a:solidFill>
            <a:schemeClr val="bg1"/>
          </a:solid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m3d="http://schemas.microsoft.com/office/drawing/2017/model3d">
        <mc:Choice Requires="am3d">
          <p:graphicFrame>
            <p:nvGraphicFramePr>
              <p:cNvPr id="48" name="3D Model 47" descr="Duet rally car purple">
                <a:extLst>
                  <a:ext uri="{FF2B5EF4-FFF2-40B4-BE49-F238E27FC236}">
                    <a16:creationId xmlns:a16="http://schemas.microsoft.com/office/drawing/2014/main" id="{ACCAF643-6198-D40F-2A28-AFDDB242D946}"/>
                  </a:ext>
                </a:extLst>
              </p:cNvPr>
              <p:cNvGraphicFramePr>
                <a:graphicFrameLocks noChangeAspect="1"/>
              </p:cNvGraphicFramePr>
              <p:nvPr>
                <p:extLst>
                  <p:ext uri="{D42A27DB-BD31-4B8C-83A1-F6EECF244321}">
                    <p14:modId xmlns:p14="http://schemas.microsoft.com/office/powerpoint/2010/main" val="1993308568"/>
                  </p:ext>
                </p:extLst>
              </p:nvPr>
            </p:nvGraphicFramePr>
            <p:xfrm>
              <a:off x="8903972" y="2901370"/>
              <a:ext cx="840279" cy="1304131"/>
            </p:xfrm>
            <a:graphic>
              <a:graphicData uri="http://schemas.microsoft.com/office/drawing/2017/model3d">
                <am3d:model3d r:embed="rId3">
                  <am3d:spPr>
                    <a:xfrm>
                      <a:off x="0" y="0"/>
                      <a:ext cx="840279" cy="1304131"/>
                    </a:xfrm>
                    <a:prstGeom prst="rect">
                      <a:avLst/>
                    </a:prstGeom>
                    <a:ln>
                      <a:solidFill>
                        <a:schemeClr val="tx1">
                          <a:lumMod val="50000"/>
                          <a:lumOff val="50000"/>
                        </a:schemeClr>
                      </a:solidFill>
                    </a:ln>
                  </am3d:spPr>
                  <am3d:camera>
                    <am3d:pos x="0" y="0" z="58704427"/>
                    <am3d:up dx="0" dy="36000000" dz="0"/>
                    <am3d:lookAt x="0" y="0" z="0"/>
                    <am3d:perspective fov="2700000"/>
                  </am3d:camera>
                  <am3d:trans>
                    <am3d:meterPerModelUnit n="36447032" d="1000000"/>
                    <am3d:preTrans dx="-661" dy="-3938647" dz="-933806"/>
                    <am3d:scale>
                      <am3d:sx n="1000000" d="1000000"/>
                      <am3d:sy n="1000000" d="1000000"/>
                      <am3d:sz n="1000000" d="1000000"/>
                    </am3d:scale>
                    <am3d:rot ax="5400001"/>
                    <am3d:postTrans dx="0" dy="0" dz="0"/>
                  </am3d:trans>
                  <am3d:raster rName="Office3DRenderer" rVer="16.0.8326">
                    <am3d:blip r:embed="rId4"/>
                  </am3d:raster>
                  <am3d:objViewport viewportSz="16680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8" name="3D Model 47" descr="Duet rally car purple">
                <a:extLst>
                  <a:ext uri="{FF2B5EF4-FFF2-40B4-BE49-F238E27FC236}">
                    <a16:creationId xmlns:a16="http://schemas.microsoft.com/office/drawing/2014/main" id="{ACCAF643-6198-D40F-2A28-AFDDB242D946}"/>
                  </a:ext>
                </a:extLst>
              </p:cNvPr>
              <p:cNvPicPr>
                <a:picLocks noGrp="1" noRot="1" noChangeAspect="1" noMove="1" noResize="1" noEditPoints="1" noAdjustHandles="1" noChangeArrowheads="1" noChangeShapeType="1" noCrop="1"/>
              </p:cNvPicPr>
              <p:nvPr/>
            </p:nvPicPr>
            <p:blipFill>
              <a:blip r:embed="rId5"/>
              <a:stretch>
                <a:fillRect/>
              </a:stretch>
            </p:blipFill>
            <p:spPr>
              <a:xfrm>
                <a:off x="8903972" y="2901370"/>
                <a:ext cx="840279" cy="1304131"/>
              </a:xfrm>
              <a:prstGeom prst="rect">
                <a:avLst/>
              </a:prstGeom>
              <a:ln>
                <a:solidFill>
                  <a:schemeClr val="tx1">
                    <a:lumMod val="50000"/>
                    <a:lumOff val="50000"/>
                  </a:schemeClr>
                </a:solidFill>
              </a:ln>
            </p:spPr>
          </p:pic>
        </mc:Fallback>
      </mc:AlternateContent>
      <mc:AlternateContent xmlns:mc="http://schemas.openxmlformats.org/markup-compatibility/2006" xmlns:am3d="http://schemas.microsoft.com/office/drawing/2017/model3d">
        <mc:Choice Requires="am3d">
          <p:graphicFrame>
            <p:nvGraphicFramePr>
              <p:cNvPr id="49" name="3D Model 48" descr="Apex car blue">
                <a:extLst>
                  <a:ext uri="{FF2B5EF4-FFF2-40B4-BE49-F238E27FC236}">
                    <a16:creationId xmlns:a16="http://schemas.microsoft.com/office/drawing/2014/main" id="{578F3C40-FED3-6661-C9E8-E58057740E6F}"/>
                  </a:ext>
                </a:extLst>
              </p:cNvPr>
              <p:cNvGraphicFramePr>
                <a:graphicFrameLocks noChangeAspect="1"/>
              </p:cNvGraphicFramePr>
              <p:nvPr>
                <p:extLst>
                  <p:ext uri="{D42A27DB-BD31-4B8C-83A1-F6EECF244321}">
                    <p14:modId xmlns:p14="http://schemas.microsoft.com/office/powerpoint/2010/main" val="3738212751"/>
                  </p:ext>
                </p:extLst>
              </p:nvPr>
            </p:nvGraphicFramePr>
            <p:xfrm>
              <a:off x="7872237" y="1261262"/>
              <a:ext cx="755494" cy="1429614"/>
            </p:xfrm>
            <a:graphic>
              <a:graphicData uri="http://schemas.microsoft.com/office/drawing/2017/model3d">
                <am3d:model3d r:embed="rId6">
                  <am3d:spPr>
                    <a:xfrm>
                      <a:off x="0" y="0"/>
                      <a:ext cx="755494" cy="1429614"/>
                    </a:xfrm>
                    <a:prstGeom prst="rect">
                      <a:avLst/>
                    </a:prstGeom>
                    <a:ln>
                      <a:solidFill>
                        <a:schemeClr val="tx1">
                          <a:lumMod val="50000"/>
                          <a:lumOff val="50000"/>
                        </a:schemeClr>
                      </a:solidFill>
                    </a:ln>
                  </am3d:spPr>
                  <am3d:camera>
                    <am3d:pos x="0" y="0" z="57652911"/>
                    <am3d:up dx="0" dy="36000000" dz="0"/>
                    <am3d:lookAt x="0" y="0" z="0"/>
                    <am3d:perspective fov="2700000"/>
                  </am3d:camera>
                  <am3d:trans>
                    <am3d:meterPerModelUnit n="32201040" d="1000000"/>
                    <am3d:preTrans dx="0" dy="-4538958" dz="-296064"/>
                    <am3d:scale>
                      <am3d:sx n="1000000" d="1000000"/>
                      <am3d:sy n="1000000" d="1000000"/>
                      <am3d:sz n="1000000" d="1000000"/>
                    </am3d:scale>
                    <am3d:rot ax="5400000"/>
                    <am3d:postTrans dx="0" dy="0" dz="0"/>
                  </am3d:trans>
                  <am3d:raster rName="Office3DRenderer" rVer="16.0.8326">
                    <am3d:blip r:embed="rId7"/>
                  </am3d:raster>
                  <am3d:objViewport viewportSz="16755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9" name="3D Model 48" descr="Apex car blue">
                <a:extLst>
                  <a:ext uri="{FF2B5EF4-FFF2-40B4-BE49-F238E27FC236}">
                    <a16:creationId xmlns:a16="http://schemas.microsoft.com/office/drawing/2014/main" id="{578F3C40-FED3-6661-C9E8-E58057740E6F}"/>
                  </a:ext>
                </a:extLst>
              </p:cNvPr>
              <p:cNvPicPr>
                <a:picLocks noGrp="1" noRot="1" noChangeAspect="1" noMove="1" noResize="1" noEditPoints="1" noAdjustHandles="1" noChangeArrowheads="1" noChangeShapeType="1" noCrop="1"/>
              </p:cNvPicPr>
              <p:nvPr/>
            </p:nvPicPr>
            <p:blipFill>
              <a:blip r:embed="rId8"/>
              <a:stretch>
                <a:fillRect/>
              </a:stretch>
            </p:blipFill>
            <p:spPr>
              <a:xfrm>
                <a:off x="7872237" y="1261262"/>
                <a:ext cx="755494" cy="1429614"/>
              </a:xfrm>
              <a:prstGeom prst="rect">
                <a:avLst/>
              </a:prstGeom>
              <a:ln>
                <a:solidFill>
                  <a:schemeClr val="tx1">
                    <a:lumMod val="50000"/>
                    <a:lumOff val="50000"/>
                  </a:schemeClr>
                </a:solidFill>
              </a:ln>
            </p:spPr>
          </p:pic>
        </mc:Fallback>
      </mc:AlternateContent>
      <mc:AlternateContent xmlns:mc="http://schemas.openxmlformats.org/markup-compatibility/2006" xmlns:am3d="http://schemas.microsoft.com/office/drawing/2017/model3d">
        <mc:Choice Requires="am3d">
          <p:graphicFrame>
            <p:nvGraphicFramePr>
              <p:cNvPr id="51" name="3D Model 50" descr="C7 track car green">
                <a:extLst>
                  <a:ext uri="{FF2B5EF4-FFF2-40B4-BE49-F238E27FC236}">
                    <a16:creationId xmlns:a16="http://schemas.microsoft.com/office/drawing/2014/main" id="{41AF5974-D472-E91B-DC0C-8463930BB9EF}"/>
                  </a:ext>
                </a:extLst>
              </p:cNvPr>
              <p:cNvGraphicFramePr>
                <a:graphicFrameLocks noChangeAspect="1"/>
              </p:cNvGraphicFramePr>
              <p:nvPr>
                <p:extLst>
                  <p:ext uri="{D42A27DB-BD31-4B8C-83A1-F6EECF244321}">
                    <p14:modId xmlns:p14="http://schemas.microsoft.com/office/powerpoint/2010/main" val="534461784"/>
                  </p:ext>
                </p:extLst>
              </p:nvPr>
            </p:nvGraphicFramePr>
            <p:xfrm>
              <a:off x="10062154" y="1335702"/>
              <a:ext cx="643084" cy="1304131"/>
            </p:xfrm>
            <a:graphic>
              <a:graphicData uri="http://schemas.microsoft.com/office/drawing/2017/model3d">
                <am3d:model3d r:embed="rId9">
                  <am3d:spPr>
                    <a:xfrm>
                      <a:off x="0" y="0"/>
                      <a:ext cx="643084" cy="1304131"/>
                    </a:xfrm>
                    <a:prstGeom prst="rect">
                      <a:avLst/>
                    </a:prstGeom>
                    <a:ln>
                      <a:solidFill>
                        <a:schemeClr val="tx1">
                          <a:lumMod val="50000"/>
                          <a:lumOff val="50000"/>
                        </a:schemeClr>
                      </a:solidFill>
                    </a:ln>
                  </am3d:spPr>
                  <am3d:camera>
                    <am3d:pos x="0" y="0" z="54158443"/>
                    <am3d:up dx="0" dy="36000000" dz="0"/>
                    <am3d:lookAt x="0" y="0" z="0"/>
                    <am3d:perspective fov="2700000"/>
                  </am3d:camera>
                  <am3d:trans>
                    <am3d:meterPerModelUnit n="27056670" d="1000000"/>
                    <am3d:preTrans dx="0" dy="-2001328" dz="885838"/>
                    <am3d:scale>
                      <am3d:sx n="1000000" d="1000000"/>
                      <am3d:sy n="1000000" d="1000000"/>
                      <am3d:sz n="1000000" d="1000000"/>
                    </am3d:scale>
                    <am3d:rot ax="5400000"/>
                    <am3d:postTrans dx="0" dy="0" dz="0"/>
                  </am3d:trans>
                  <am3d:raster rName="Office3DRenderer" rVer="16.0.8326">
                    <am3d:blip r:embed="rId10"/>
                  </am3d:raster>
                  <am3d:objViewport viewportSz="14872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1" name="3D Model 50" descr="C7 track car green">
                <a:extLst>
                  <a:ext uri="{FF2B5EF4-FFF2-40B4-BE49-F238E27FC236}">
                    <a16:creationId xmlns:a16="http://schemas.microsoft.com/office/drawing/2014/main" id="{41AF5974-D472-E91B-DC0C-8463930BB9EF}"/>
                  </a:ext>
                </a:extLst>
              </p:cNvPr>
              <p:cNvPicPr>
                <a:picLocks noGrp="1" noRot="1" noChangeAspect="1" noMove="1" noResize="1" noEditPoints="1" noAdjustHandles="1" noChangeArrowheads="1" noChangeShapeType="1" noCrop="1"/>
              </p:cNvPicPr>
              <p:nvPr/>
            </p:nvPicPr>
            <p:blipFill>
              <a:blip r:embed="rId11"/>
              <a:stretch>
                <a:fillRect/>
              </a:stretch>
            </p:blipFill>
            <p:spPr>
              <a:xfrm>
                <a:off x="10062154" y="1335702"/>
                <a:ext cx="643084" cy="1304131"/>
              </a:xfrm>
              <a:prstGeom prst="rect">
                <a:avLst/>
              </a:prstGeom>
              <a:ln>
                <a:solidFill>
                  <a:schemeClr val="tx1">
                    <a:lumMod val="50000"/>
                    <a:lumOff val="50000"/>
                  </a:schemeClr>
                </a:solidFill>
              </a:ln>
            </p:spPr>
          </p:pic>
        </mc:Fallback>
      </mc:AlternateContent>
      <mc:AlternateContent xmlns:mc="http://schemas.openxmlformats.org/markup-compatibility/2006" xmlns:am3d="http://schemas.microsoft.com/office/drawing/2017/model3d">
        <mc:Choice Requires="am3d">
          <p:graphicFrame>
            <p:nvGraphicFramePr>
              <p:cNvPr id="52" name="3D Model 51" descr="Apex car blue">
                <a:extLst>
                  <a:ext uri="{FF2B5EF4-FFF2-40B4-BE49-F238E27FC236}">
                    <a16:creationId xmlns:a16="http://schemas.microsoft.com/office/drawing/2014/main" id="{FD2C8436-6E55-9A73-89BC-C8BA4130A518}"/>
                  </a:ext>
                </a:extLst>
              </p:cNvPr>
              <p:cNvGraphicFramePr>
                <a:graphicFrameLocks noChangeAspect="1"/>
              </p:cNvGraphicFramePr>
              <p:nvPr>
                <p:extLst>
                  <p:ext uri="{D42A27DB-BD31-4B8C-83A1-F6EECF244321}">
                    <p14:modId xmlns:p14="http://schemas.microsoft.com/office/powerpoint/2010/main" val="618938810"/>
                  </p:ext>
                </p:extLst>
              </p:nvPr>
            </p:nvGraphicFramePr>
            <p:xfrm>
              <a:off x="10038535" y="4518504"/>
              <a:ext cx="756039" cy="1430643"/>
            </p:xfrm>
            <a:graphic>
              <a:graphicData uri="http://schemas.microsoft.com/office/drawing/2017/model3d">
                <am3d:model3d r:embed="rId6">
                  <am3d:spPr>
                    <a:xfrm>
                      <a:off x="0" y="0"/>
                      <a:ext cx="756039" cy="1430643"/>
                    </a:xfrm>
                    <a:prstGeom prst="rect">
                      <a:avLst/>
                    </a:prstGeom>
                    <a:ln>
                      <a:solidFill>
                        <a:schemeClr val="tx1">
                          <a:lumMod val="50000"/>
                          <a:lumOff val="50000"/>
                        </a:schemeClr>
                      </a:solidFill>
                    </a:ln>
                  </am3d:spPr>
                  <am3d:camera>
                    <am3d:pos x="0" y="0" z="57652911"/>
                    <am3d:up dx="0" dy="36000000" dz="0"/>
                    <am3d:lookAt x="0" y="0" z="0"/>
                    <am3d:perspective fov="2700000"/>
                  </am3d:camera>
                  <am3d:trans>
                    <am3d:meterPerModelUnit n="32201040" d="1000000"/>
                    <am3d:preTrans dx="0" dy="-4538958" dz="-296064"/>
                    <am3d:scale>
                      <am3d:sx n="1000000" d="1000000"/>
                      <am3d:sy n="1000000" d="1000000"/>
                      <am3d:sz n="1000000" d="1000000"/>
                    </am3d:scale>
                    <am3d:rot ax="5400001"/>
                    <am3d:postTrans dx="0" dy="0" dz="0"/>
                  </am3d:trans>
                  <am3d:raster rName="Office3DRenderer" rVer="16.0.8326">
                    <am3d:blip r:embed="rId12"/>
                  </am3d:raster>
                  <am3d:objViewport viewportSz="16767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2" name="3D Model 51" descr="Apex car blue">
                <a:extLst>
                  <a:ext uri="{FF2B5EF4-FFF2-40B4-BE49-F238E27FC236}">
                    <a16:creationId xmlns:a16="http://schemas.microsoft.com/office/drawing/2014/main" id="{FD2C8436-6E55-9A73-89BC-C8BA4130A518}"/>
                  </a:ext>
                </a:extLst>
              </p:cNvPr>
              <p:cNvPicPr>
                <a:picLocks noGrp="1" noRot="1" noChangeAspect="1" noMove="1" noResize="1" noEditPoints="1" noAdjustHandles="1" noChangeArrowheads="1" noChangeShapeType="1" noCrop="1"/>
              </p:cNvPicPr>
              <p:nvPr/>
            </p:nvPicPr>
            <p:blipFill>
              <a:blip r:embed="rId13"/>
              <a:stretch>
                <a:fillRect/>
              </a:stretch>
            </p:blipFill>
            <p:spPr>
              <a:xfrm>
                <a:off x="10038535" y="4518504"/>
                <a:ext cx="756039" cy="1430643"/>
              </a:xfrm>
              <a:prstGeom prst="rect">
                <a:avLst/>
              </a:prstGeom>
              <a:ln>
                <a:solidFill>
                  <a:schemeClr val="tx1">
                    <a:lumMod val="50000"/>
                    <a:lumOff val="50000"/>
                  </a:schemeClr>
                </a:solidFill>
              </a:ln>
            </p:spPr>
          </p:pic>
        </mc:Fallback>
      </mc:AlternateContent>
      <mc:AlternateContent xmlns:mc="http://schemas.openxmlformats.org/markup-compatibility/2006" xmlns:am3d="http://schemas.microsoft.com/office/drawing/2017/model3d">
        <mc:Choice Requires="am3d">
          <p:graphicFrame>
            <p:nvGraphicFramePr>
              <p:cNvPr id="53" name="3D Model 52" descr="C7 track car green">
                <a:extLst>
                  <a:ext uri="{FF2B5EF4-FFF2-40B4-BE49-F238E27FC236}">
                    <a16:creationId xmlns:a16="http://schemas.microsoft.com/office/drawing/2014/main" id="{C73D482D-77FE-239E-9C8E-6A83E9853BA4}"/>
                  </a:ext>
                </a:extLst>
              </p:cNvPr>
              <p:cNvGraphicFramePr>
                <a:graphicFrameLocks noChangeAspect="1"/>
              </p:cNvGraphicFramePr>
              <p:nvPr>
                <p:extLst>
                  <p:ext uri="{D42A27DB-BD31-4B8C-83A1-F6EECF244321}">
                    <p14:modId xmlns:p14="http://schemas.microsoft.com/office/powerpoint/2010/main" val="1567907991"/>
                  </p:ext>
                </p:extLst>
              </p:nvPr>
            </p:nvGraphicFramePr>
            <p:xfrm>
              <a:off x="7907146" y="4518504"/>
              <a:ext cx="643084" cy="1304131"/>
            </p:xfrm>
            <a:graphic>
              <a:graphicData uri="http://schemas.microsoft.com/office/drawing/2017/model3d">
                <am3d:model3d r:embed="rId9">
                  <am3d:spPr>
                    <a:xfrm>
                      <a:off x="0" y="0"/>
                      <a:ext cx="643084" cy="1304131"/>
                    </a:xfrm>
                    <a:prstGeom prst="rect">
                      <a:avLst/>
                    </a:prstGeom>
                  </am3d:spPr>
                  <am3d:camera>
                    <am3d:pos x="0" y="0" z="54158443"/>
                    <am3d:up dx="0" dy="36000000" dz="0"/>
                    <am3d:lookAt x="0" y="0" z="0"/>
                    <am3d:perspective fov="2700000"/>
                  </am3d:camera>
                  <am3d:trans>
                    <am3d:meterPerModelUnit n="27056670" d="1000000"/>
                    <am3d:preTrans dx="0" dy="-2001328" dz="885838"/>
                    <am3d:scale>
                      <am3d:sx n="1000000" d="1000000"/>
                      <am3d:sy n="1000000" d="1000000"/>
                      <am3d:sz n="1000000" d="1000000"/>
                    </am3d:scale>
                    <am3d:rot ax="5400000"/>
                    <am3d:postTrans dx="0" dy="0" dz="0"/>
                  </am3d:trans>
                  <am3d:raster rName="Office3DRenderer" rVer="16.0.8326">
                    <am3d:blip r:embed="rId11"/>
                  </am3d:raster>
                  <am3d:objViewport viewportSz="14872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3" name="3D Model 52" descr="C7 track car green">
                <a:extLst>
                  <a:ext uri="{FF2B5EF4-FFF2-40B4-BE49-F238E27FC236}">
                    <a16:creationId xmlns:a16="http://schemas.microsoft.com/office/drawing/2014/main" id="{C73D482D-77FE-239E-9C8E-6A83E9853BA4}"/>
                  </a:ext>
                </a:extLst>
              </p:cNvPr>
              <p:cNvPicPr>
                <a:picLocks noGrp="1" noRot="1" noChangeAspect="1" noMove="1" noResize="1" noEditPoints="1" noAdjustHandles="1" noChangeArrowheads="1" noChangeShapeType="1" noCrop="1"/>
              </p:cNvPicPr>
              <p:nvPr/>
            </p:nvPicPr>
            <p:blipFill>
              <a:blip r:embed="rId11"/>
              <a:stretch>
                <a:fillRect/>
              </a:stretch>
            </p:blipFill>
            <p:spPr>
              <a:xfrm>
                <a:off x="7907146" y="4518504"/>
                <a:ext cx="643084" cy="1304131"/>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54" name="3D Model 53" descr="C7 track car green">
                <a:extLst>
                  <a:ext uri="{FF2B5EF4-FFF2-40B4-BE49-F238E27FC236}">
                    <a16:creationId xmlns:a16="http://schemas.microsoft.com/office/drawing/2014/main" id="{F8F01D62-3F6D-1633-6054-B573F2D79859}"/>
                  </a:ext>
                </a:extLst>
              </p:cNvPr>
              <p:cNvGraphicFramePr>
                <a:graphicFrameLocks noChangeAspect="1"/>
              </p:cNvGraphicFramePr>
              <p:nvPr>
                <p:extLst>
                  <p:ext uri="{D42A27DB-BD31-4B8C-83A1-F6EECF244321}">
                    <p14:modId xmlns:p14="http://schemas.microsoft.com/office/powerpoint/2010/main" val="2704081263"/>
                  </p:ext>
                </p:extLst>
              </p:nvPr>
            </p:nvGraphicFramePr>
            <p:xfrm>
              <a:off x="10022127" y="2953017"/>
              <a:ext cx="643084" cy="1304131"/>
            </p:xfrm>
            <a:graphic>
              <a:graphicData uri="http://schemas.microsoft.com/office/drawing/2017/model3d">
                <am3d:model3d r:embed="rId9">
                  <am3d:spPr>
                    <a:xfrm>
                      <a:off x="0" y="0"/>
                      <a:ext cx="643084" cy="1304131"/>
                    </a:xfrm>
                    <a:prstGeom prst="rect">
                      <a:avLst/>
                    </a:prstGeom>
                  </am3d:spPr>
                  <am3d:camera>
                    <am3d:pos x="0" y="0" z="54158443"/>
                    <am3d:up dx="0" dy="36000000" dz="0"/>
                    <am3d:lookAt x="0" y="0" z="0"/>
                    <am3d:perspective fov="2700000"/>
                  </am3d:camera>
                  <am3d:trans>
                    <am3d:meterPerModelUnit n="27056670" d="1000000"/>
                    <am3d:preTrans dx="0" dy="-2001328" dz="885838"/>
                    <am3d:scale>
                      <am3d:sx n="1000000" d="1000000"/>
                      <am3d:sy n="1000000" d="1000000"/>
                      <am3d:sz n="1000000" d="1000000"/>
                    </am3d:scale>
                    <am3d:rot ax="5400000"/>
                    <am3d:postTrans dx="0" dy="0" dz="0"/>
                  </am3d:trans>
                  <am3d:raster rName="Office3DRenderer" rVer="16.0.8326">
                    <am3d:blip r:embed="rId11"/>
                  </am3d:raster>
                  <am3d:objViewport viewportSz="14872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4" name="3D Model 53" descr="C7 track car green">
                <a:extLst>
                  <a:ext uri="{FF2B5EF4-FFF2-40B4-BE49-F238E27FC236}">
                    <a16:creationId xmlns:a16="http://schemas.microsoft.com/office/drawing/2014/main" id="{F8F01D62-3F6D-1633-6054-B573F2D79859}"/>
                  </a:ext>
                </a:extLst>
              </p:cNvPr>
              <p:cNvPicPr>
                <a:picLocks noGrp="1" noRot="1" noChangeAspect="1" noMove="1" noResize="1" noEditPoints="1" noAdjustHandles="1" noChangeArrowheads="1" noChangeShapeType="1" noCrop="1"/>
              </p:cNvPicPr>
              <p:nvPr/>
            </p:nvPicPr>
            <p:blipFill>
              <a:blip r:embed="rId11"/>
              <a:stretch>
                <a:fillRect/>
              </a:stretch>
            </p:blipFill>
            <p:spPr>
              <a:xfrm>
                <a:off x="10022127" y="2953017"/>
                <a:ext cx="643084" cy="1304131"/>
              </a:xfrm>
              <a:prstGeom prst="rect">
                <a:avLst/>
              </a:prstGeom>
            </p:spPr>
          </p:pic>
        </mc:Fallback>
      </mc:AlternateContent>
    </p:spTree>
    <p:extLst>
      <p:ext uri="{BB962C8B-B14F-4D97-AF65-F5344CB8AC3E}">
        <p14:creationId xmlns:p14="http://schemas.microsoft.com/office/powerpoint/2010/main" val="3601859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0770E2-F6BB-EFF3-BAC6-850B5548FAA4}"/>
              </a:ext>
            </a:extLst>
          </p:cNvPr>
          <p:cNvPicPr>
            <a:picLocks noChangeAspect="1"/>
          </p:cNvPicPr>
          <p:nvPr/>
        </p:nvPicPr>
        <p:blipFill>
          <a:blip r:embed="rId2"/>
          <a:stretch>
            <a:fillRect/>
          </a:stretch>
        </p:blipFill>
        <p:spPr>
          <a:xfrm rot="5400000">
            <a:off x="7180545" y="3595633"/>
            <a:ext cx="8181541" cy="6097"/>
          </a:xfrm>
          <a:prstGeom prst="rect">
            <a:avLst/>
          </a:prstGeom>
        </p:spPr>
      </p:pic>
      <p:cxnSp>
        <p:nvCxnSpPr>
          <p:cNvPr id="5" name="Straight Connector 4">
            <a:extLst>
              <a:ext uri="{FF2B5EF4-FFF2-40B4-BE49-F238E27FC236}">
                <a16:creationId xmlns:a16="http://schemas.microsoft.com/office/drawing/2014/main" id="{FDF2DDC9-7D80-47CC-DC93-C64176AC56FF}"/>
              </a:ext>
            </a:extLst>
          </p:cNvPr>
          <p:cNvCxnSpPr/>
          <p:nvPr/>
        </p:nvCxnSpPr>
        <p:spPr>
          <a:xfrm>
            <a:off x="4317476" y="612742"/>
            <a:ext cx="817304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84561EF-1C41-EA3C-4C07-4EBF75FCCF9B}"/>
              </a:ext>
            </a:extLst>
          </p:cNvPr>
          <p:cNvCxnSpPr/>
          <p:nvPr/>
        </p:nvCxnSpPr>
        <p:spPr>
          <a:xfrm>
            <a:off x="-1110792" y="6251542"/>
            <a:ext cx="8173040" cy="0"/>
          </a:xfrm>
          <a:prstGeom prst="line">
            <a:avLst/>
          </a:prstGeom>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FE7215DF-5FE6-F2C3-7E7B-DD0FFEEC03BF}"/>
              </a:ext>
            </a:extLst>
          </p:cNvPr>
          <p:cNvPicPr>
            <a:picLocks noChangeAspect="1"/>
          </p:cNvPicPr>
          <p:nvPr/>
        </p:nvPicPr>
        <p:blipFill>
          <a:blip r:embed="rId2"/>
          <a:stretch>
            <a:fillRect/>
          </a:stretch>
        </p:blipFill>
        <p:spPr>
          <a:xfrm rot="5400000">
            <a:off x="-3254787" y="3595632"/>
            <a:ext cx="8181541" cy="6097"/>
          </a:xfrm>
          <a:prstGeom prst="rect">
            <a:avLst/>
          </a:prstGeom>
        </p:spPr>
      </p:pic>
      <p:sp>
        <p:nvSpPr>
          <p:cNvPr id="2" name="TextBox 1">
            <a:extLst>
              <a:ext uri="{FF2B5EF4-FFF2-40B4-BE49-F238E27FC236}">
                <a16:creationId xmlns:a16="http://schemas.microsoft.com/office/drawing/2014/main" id="{0C2347E2-CC47-0FB9-6563-49379C9D7D7E}"/>
              </a:ext>
            </a:extLst>
          </p:cNvPr>
          <p:cNvSpPr txBox="1"/>
          <p:nvPr/>
        </p:nvSpPr>
        <p:spPr>
          <a:xfrm>
            <a:off x="1458623" y="847373"/>
            <a:ext cx="1913537" cy="461665"/>
          </a:xfrm>
          <a:prstGeom prst="rect">
            <a:avLst/>
          </a:prstGeom>
          <a:noFill/>
        </p:spPr>
        <p:txBody>
          <a:bodyPr wrap="none" rtlCol="0">
            <a:spAutoFit/>
          </a:bodyPr>
          <a:lstStyle/>
          <a:p>
            <a:r>
              <a:rPr lang="en-IN" sz="2400" b="1" u="sng" dirty="0">
                <a:latin typeface="Times New Roman" panose="02020603050405020304" pitchFamily="18" charset="0"/>
                <a:cs typeface="Times New Roman" panose="02020603050405020304" pitchFamily="18" charset="0"/>
              </a:rPr>
              <a:t>Introduction</a:t>
            </a:r>
            <a:r>
              <a:rPr lang="en-IN" sz="2000" b="1" u="sng" dirty="0"/>
              <a:t> </a:t>
            </a:r>
          </a:p>
        </p:txBody>
      </p:sp>
      <p:sp>
        <p:nvSpPr>
          <p:cNvPr id="6" name="TextBox 5">
            <a:extLst>
              <a:ext uri="{FF2B5EF4-FFF2-40B4-BE49-F238E27FC236}">
                <a16:creationId xmlns:a16="http://schemas.microsoft.com/office/drawing/2014/main" id="{F4A21CFE-6452-FC19-020A-48A9B8758531}"/>
              </a:ext>
            </a:extLst>
          </p:cNvPr>
          <p:cNvSpPr txBox="1"/>
          <p:nvPr/>
        </p:nvSpPr>
        <p:spPr>
          <a:xfrm>
            <a:off x="1458623" y="1713014"/>
            <a:ext cx="8719661" cy="347787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In India, the rising number of vehicles has outpaced the availability of parking space, leading to issues like traffic congestion, illegal parking, and a mismatch between supply and demand. To address this, smart parking solutions utilizing sensors and software can provide real-time information on available parking spaces, optimizing utilization. Leveraging technology can also help optimize parking prices, balancing revenue generation with optimal usage. The primary objective is to equip city administrators with effective parking management tools, including a mobile app for citizens to reserve spots and pay based on dynamic pricing. This not only saves time but also reduces environmental degradation and provides sustainable revenue. The solution aims to be innovative, simple, and widely applicable to meet traffic and mobility needs efficiently.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4646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0770E2-F6BB-EFF3-BAC6-850B5548FAA4}"/>
              </a:ext>
            </a:extLst>
          </p:cNvPr>
          <p:cNvPicPr>
            <a:picLocks noChangeAspect="1"/>
          </p:cNvPicPr>
          <p:nvPr/>
        </p:nvPicPr>
        <p:blipFill>
          <a:blip r:embed="rId2"/>
          <a:stretch>
            <a:fillRect/>
          </a:stretch>
        </p:blipFill>
        <p:spPr>
          <a:xfrm rot="5400000">
            <a:off x="7180545" y="3595633"/>
            <a:ext cx="8181541" cy="6097"/>
          </a:xfrm>
          <a:prstGeom prst="rect">
            <a:avLst/>
          </a:prstGeom>
        </p:spPr>
      </p:pic>
      <p:cxnSp>
        <p:nvCxnSpPr>
          <p:cNvPr id="5" name="Straight Connector 4">
            <a:extLst>
              <a:ext uri="{FF2B5EF4-FFF2-40B4-BE49-F238E27FC236}">
                <a16:creationId xmlns:a16="http://schemas.microsoft.com/office/drawing/2014/main" id="{FDF2DDC9-7D80-47CC-DC93-C64176AC56FF}"/>
              </a:ext>
            </a:extLst>
          </p:cNvPr>
          <p:cNvCxnSpPr/>
          <p:nvPr/>
        </p:nvCxnSpPr>
        <p:spPr>
          <a:xfrm>
            <a:off x="4317476" y="612742"/>
            <a:ext cx="817304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84561EF-1C41-EA3C-4C07-4EBF75FCCF9B}"/>
              </a:ext>
            </a:extLst>
          </p:cNvPr>
          <p:cNvCxnSpPr/>
          <p:nvPr/>
        </p:nvCxnSpPr>
        <p:spPr>
          <a:xfrm>
            <a:off x="-1110792" y="6251542"/>
            <a:ext cx="8173040" cy="0"/>
          </a:xfrm>
          <a:prstGeom prst="line">
            <a:avLst/>
          </a:prstGeom>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FE7215DF-5FE6-F2C3-7E7B-DD0FFEEC03BF}"/>
              </a:ext>
            </a:extLst>
          </p:cNvPr>
          <p:cNvPicPr>
            <a:picLocks noChangeAspect="1"/>
          </p:cNvPicPr>
          <p:nvPr/>
        </p:nvPicPr>
        <p:blipFill>
          <a:blip r:embed="rId2"/>
          <a:stretch>
            <a:fillRect/>
          </a:stretch>
        </p:blipFill>
        <p:spPr>
          <a:xfrm rot="5400000">
            <a:off x="-3254787" y="3595632"/>
            <a:ext cx="8181541" cy="6097"/>
          </a:xfrm>
          <a:prstGeom prst="rect">
            <a:avLst/>
          </a:prstGeom>
        </p:spPr>
      </p:pic>
      <p:sp>
        <p:nvSpPr>
          <p:cNvPr id="2" name="TextBox 1">
            <a:extLst>
              <a:ext uri="{FF2B5EF4-FFF2-40B4-BE49-F238E27FC236}">
                <a16:creationId xmlns:a16="http://schemas.microsoft.com/office/drawing/2014/main" id="{FDEB7069-C696-7C8A-D2E7-914D47439561}"/>
              </a:ext>
            </a:extLst>
          </p:cNvPr>
          <p:cNvSpPr txBox="1"/>
          <p:nvPr/>
        </p:nvSpPr>
        <p:spPr>
          <a:xfrm>
            <a:off x="1151450" y="606457"/>
            <a:ext cx="9398000" cy="5386090"/>
          </a:xfrm>
          <a:prstGeom prst="rect">
            <a:avLst/>
          </a:prstGeom>
          <a:noFill/>
        </p:spPr>
        <p:txBody>
          <a:bodyPr wrap="square" rtlCol="0">
            <a:spAutoFit/>
          </a:bodyPr>
          <a:lstStyle/>
          <a:p>
            <a:r>
              <a:rPr lang="en-US" sz="2400" b="1" u="sng" dirty="0"/>
              <a:t>Objectives of the Project:</a:t>
            </a:r>
          </a:p>
          <a:p>
            <a:endParaRPr lang="en-US" sz="2000" dirty="0"/>
          </a:p>
          <a:p>
            <a:pPr marL="285750" indent="-285750">
              <a:buFont typeface="Wingdings" panose="05000000000000000000" pitchFamily="2" charset="2"/>
              <a:buChar char="§"/>
            </a:pPr>
            <a:r>
              <a:rPr lang="en-US" sz="1950" b="1" u="sng" dirty="0"/>
              <a:t>Optimize Parking Utilization: </a:t>
            </a:r>
            <a:r>
              <a:rPr lang="en-US" sz="1950" dirty="0"/>
              <a:t>Implement smart parking solutions to efficiently utilize existing parking spaces by providing real-time information on availability to drivers and city officials.</a:t>
            </a:r>
          </a:p>
          <a:p>
            <a:pPr marL="285750" indent="-285750">
              <a:buFont typeface="Wingdings" panose="05000000000000000000" pitchFamily="2" charset="2"/>
              <a:buChar char="§"/>
            </a:pPr>
            <a:endParaRPr lang="en-US" sz="1950" dirty="0"/>
          </a:p>
          <a:p>
            <a:pPr marL="285750" indent="-285750">
              <a:buFont typeface="Wingdings" panose="05000000000000000000" pitchFamily="2" charset="2"/>
              <a:buChar char="§"/>
            </a:pPr>
            <a:r>
              <a:rPr lang="en-US" sz="1950" b="1" u="sng" dirty="0"/>
              <a:t>Reduce Traffic Congestion: </a:t>
            </a:r>
            <a:r>
              <a:rPr lang="en-US" sz="1950" dirty="0"/>
              <a:t>By providing accurate information on available parking spaces, the project aims to reduce traffic congestion caused by vehicles circling around in search of parking.</a:t>
            </a:r>
          </a:p>
          <a:p>
            <a:pPr marL="285750" indent="-285750">
              <a:buFont typeface="Wingdings" panose="05000000000000000000" pitchFamily="2" charset="2"/>
              <a:buChar char="§"/>
            </a:pPr>
            <a:endParaRPr lang="en-US" sz="1950" dirty="0"/>
          </a:p>
          <a:p>
            <a:pPr marL="285750" indent="-285750">
              <a:buFont typeface="Wingdings" panose="05000000000000000000" pitchFamily="2" charset="2"/>
              <a:buChar char="§"/>
            </a:pPr>
            <a:r>
              <a:rPr lang="en-US" sz="1950" b="1" u="sng" dirty="0"/>
              <a:t>Improve Environmental Quality: </a:t>
            </a:r>
            <a:r>
              <a:rPr lang="en-US" sz="1950" dirty="0"/>
              <a:t>By reducing traffic congestion and emissions associated with vehicle idling, the project aims to contribute to improved air quality and reduced environmental degradation in urban areas. </a:t>
            </a:r>
          </a:p>
          <a:p>
            <a:pPr marL="285750" indent="-285750">
              <a:buFont typeface="Wingdings" panose="05000000000000000000" pitchFamily="2" charset="2"/>
              <a:buChar char="§"/>
            </a:pPr>
            <a:endParaRPr lang="en-US" sz="1950" dirty="0"/>
          </a:p>
          <a:p>
            <a:pPr marL="285750" indent="-285750">
              <a:buFont typeface="Wingdings" panose="05000000000000000000" pitchFamily="2" charset="2"/>
              <a:buChar char="§"/>
            </a:pPr>
            <a:r>
              <a:rPr lang="en-US" sz="1950" b="1" u="sng" dirty="0"/>
              <a:t>Enhance Citizen Convenience</a:t>
            </a:r>
            <a:r>
              <a:rPr lang="en-US" sz="1950" dirty="0"/>
              <a:t>: Develop a user-friendly mobile application that allows citizens to conveniently reserve parking spots and make payments based on dynamic pricing, reducing the time spent searching for parking.</a:t>
            </a:r>
            <a:endParaRPr lang="en-IN" sz="1950" dirty="0"/>
          </a:p>
        </p:txBody>
      </p:sp>
    </p:spTree>
    <p:extLst>
      <p:ext uri="{BB962C8B-B14F-4D97-AF65-F5344CB8AC3E}">
        <p14:creationId xmlns:p14="http://schemas.microsoft.com/office/powerpoint/2010/main" val="1943627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9655676C-7042-50D4-8C03-A641097181FF}"/>
              </a:ext>
            </a:extLst>
          </p:cNvPr>
          <p:cNvSpPr/>
          <p:nvPr/>
        </p:nvSpPr>
        <p:spPr>
          <a:xfrm>
            <a:off x="8403996" y="2692898"/>
            <a:ext cx="2859980" cy="121870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ectangle 70">
            <a:extLst>
              <a:ext uri="{FF2B5EF4-FFF2-40B4-BE49-F238E27FC236}">
                <a16:creationId xmlns:a16="http://schemas.microsoft.com/office/drawing/2014/main" id="{9914CF32-A48C-260B-0DBF-59776CE33C78}"/>
              </a:ext>
            </a:extLst>
          </p:cNvPr>
          <p:cNvSpPr/>
          <p:nvPr/>
        </p:nvSpPr>
        <p:spPr>
          <a:xfrm>
            <a:off x="4417227" y="2803444"/>
            <a:ext cx="2683223" cy="64633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ectangle 66">
            <a:extLst>
              <a:ext uri="{FF2B5EF4-FFF2-40B4-BE49-F238E27FC236}">
                <a16:creationId xmlns:a16="http://schemas.microsoft.com/office/drawing/2014/main" id="{4784FA87-FB02-884D-7C61-57D9EF2996C1}"/>
              </a:ext>
            </a:extLst>
          </p:cNvPr>
          <p:cNvSpPr/>
          <p:nvPr/>
        </p:nvSpPr>
        <p:spPr>
          <a:xfrm>
            <a:off x="8200877" y="5175254"/>
            <a:ext cx="2395881" cy="7961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AC0770E2-F6BB-EFF3-BAC6-850B5548FAA4}"/>
              </a:ext>
            </a:extLst>
          </p:cNvPr>
          <p:cNvPicPr>
            <a:picLocks noChangeAspect="1"/>
          </p:cNvPicPr>
          <p:nvPr/>
        </p:nvPicPr>
        <p:blipFill>
          <a:blip r:embed="rId2"/>
          <a:stretch>
            <a:fillRect/>
          </a:stretch>
        </p:blipFill>
        <p:spPr>
          <a:xfrm rot="5400000">
            <a:off x="7341466" y="3595632"/>
            <a:ext cx="8181541" cy="6097"/>
          </a:xfrm>
          <a:prstGeom prst="rect">
            <a:avLst/>
          </a:prstGeom>
        </p:spPr>
      </p:pic>
      <p:cxnSp>
        <p:nvCxnSpPr>
          <p:cNvPr id="5" name="Straight Connector 4">
            <a:extLst>
              <a:ext uri="{FF2B5EF4-FFF2-40B4-BE49-F238E27FC236}">
                <a16:creationId xmlns:a16="http://schemas.microsoft.com/office/drawing/2014/main" id="{FDF2DDC9-7D80-47CC-DC93-C64176AC56FF}"/>
              </a:ext>
            </a:extLst>
          </p:cNvPr>
          <p:cNvCxnSpPr/>
          <p:nvPr/>
        </p:nvCxnSpPr>
        <p:spPr>
          <a:xfrm>
            <a:off x="4317476" y="612742"/>
            <a:ext cx="817304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84561EF-1C41-EA3C-4C07-4EBF75FCCF9B}"/>
              </a:ext>
            </a:extLst>
          </p:cNvPr>
          <p:cNvCxnSpPr/>
          <p:nvPr/>
        </p:nvCxnSpPr>
        <p:spPr>
          <a:xfrm>
            <a:off x="-1110792" y="6251542"/>
            <a:ext cx="8173040" cy="0"/>
          </a:xfrm>
          <a:prstGeom prst="line">
            <a:avLst/>
          </a:prstGeom>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FE7215DF-5FE6-F2C3-7E7B-DD0FFEEC03BF}"/>
              </a:ext>
            </a:extLst>
          </p:cNvPr>
          <p:cNvPicPr>
            <a:picLocks noChangeAspect="1"/>
          </p:cNvPicPr>
          <p:nvPr/>
        </p:nvPicPr>
        <p:blipFill>
          <a:blip r:embed="rId2"/>
          <a:stretch>
            <a:fillRect/>
          </a:stretch>
        </p:blipFill>
        <p:spPr>
          <a:xfrm rot="5400000">
            <a:off x="-3254787" y="3595632"/>
            <a:ext cx="8181541" cy="6097"/>
          </a:xfrm>
          <a:prstGeom prst="rect">
            <a:avLst/>
          </a:prstGeom>
        </p:spPr>
      </p:pic>
      <p:sp>
        <p:nvSpPr>
          <p:cNvPr id="2" name="TextBox 1">
            <a:extLst>
              <a:ext uri="{FF2B5EF4-FFF2-40B4-BE49-F238E27FC236}">
                <a16:creationId xmlns:a16="http://schemas.microsoft.com/office/drawing/2014/main" id="{0B939851-9FE2-26D5-2221-5C7CC59BB284}"/>
              </a:ext>
            </a:extLst>
          </p:cNvPr>
          <p:cNvSpPr txBox="1"/>
          <p:nvPr/>
        </p:nvSpPr>
        <p:spPr>
          <a:xfrm>
            <a:off x="1083795" y="872273"/>
            <a:ext cx="9200898" cy="1631216"/>
          </a:xfrm>
          <a:prstGeom prst="rect">
            <a:avLst/>
          </a:prstGeom>
          <a:noFill/>
        </p:spPr>
        <p:txBody>
          <a:bodyPr wrap="square" rtlCol="0">
            <a:spAutoFit/>
          </a:bodyPr>
          <a:lstStyle/>
          <a:p>
            <a:r>
              <a:rPr lang="en-IN" sz="2400" b="1" u="sng" dirty="0"/>
              <a:t>Methodology</a:t>
            </a:r>
          </a:p>
          <a:p>
            <a:endParaRPr lang="en-IN" dirty="0"/>
          </a:p>
          <a:p>
            <a:pPr marL="342900" indent="-342900">
              <a:buAutoNum type="arabicPeriod"/>
            </a:pPr>
            <a:r>
              <a:rPr lang="en-IN" dirty="0"/>
              <a:t>User will open the Web or mobile application to locate the parking facility.</a:t>
            </a:r>
          </a:p>
          <a:p>
            <a:pPr marL="342900" indent="-342900">
              <a:buAutoNum type="arabicPeriod"/>
            </a:pPr>
            <a:r>
              <a:rPr lang="en-IN" dirty="0"/>
              <a:t>With the help of camera and sensor we will check the availability of parking space.</a:t>
            </a:r>
          </a:p>
          <a:p>
            <a:pPr marL="342900" indent="-342900">
              <a:buAutoNum type="arabicPeriod"/>
            </a:pPr>
            <a:r>
              <a:rPr lang="en-IN" dirty="0"/>
              <a:t>If the parking space is available he will be directed toward the  location.</a:t>
            </a:r>
          </a:p>
        </p:txBody>
      </p:sp>
      <p:sp>
        <p:nvSpPr>
          <p:cNvPr id="41" name="TextBox 40">
            <a:extLst>
              <a:ext uri="{FF2B5EF4-FFF2-40B4-BE49-F238E27FC236}">
                <a16:creationId xmlns:a16="http://schemas.microsoft.com/office/drawing/2014/main" id="{35DF96D7-9EA8-C5B7-2E27-2CBDC5A0E1E9}"/>
              </a:ext>
            </a:extLst>
          </p:cNvPr>
          <p:cNvSpPr txBox="1"/>
          <p:nvPr/>
        </p:nvSpPr>
        <p:spPr>
          <a:xfrm>
            <a:off x="8163509" y="5365894"/>
            <a:ext cx="2170338" cy="369332"/>
          </a:xfrm>
          <a:prstGeom prst="rect">
            <a:avLst/>
          </a:prstGeom>
          <a:noFill/>
        </p:spPr>
        <p:txBody>
          <a:bodyPr wrap="none" rtlCol="0">
            <a:spAutoFit/>
          </a:bodyPr>
          <a:lstStyle/>
          <a:p>
            <a:r>
              <a:rPr lang="en-IN" dirty="0"/>
              <a:t> real time monitoring</a:t>
            </a:r>
          </a:p>
        </p:txBody>
      </p:sp>
      <p:sp>
        <p:nvSpPr>
          <p:cNvPr id="40" name="TextBox 39">
            <a:extLst>
              <a:ext uri="{FF2B5EF4-FFF2-40B4-BE49-F238E27FC236}">
                <a16:creationId xmlns:a16="http://schemas.microsoft.com/office/drawing/2014/main" id="{BA7B3115-A4C9-0101-9025-3E51D5A090ED}"/>
              </a:ext>
            </a:extLst>
          </p:cNvPr>
          <p:cNvSpPr txBox="1"/>
          <p:nvPr/>
        </p:nvSpPr>
        <p:spPr>
          <a:xfrm>
            <a:off x="8473901" y="2902616"/>
            <a:ext cx="3157522" cy="646331"/>
          </a:xfrm>
          <a:prstGeom prst="rect">
            <a:avLst/>
          </a:prstGeom>
          <a:noFill/>
        </p:spPr>
        <p:txBody>
          <a:bodyPr wrap="square" rtlCol="0">
            <a:spAutoFit/>
          </a:bodyPr>
          <a:lstStyle/>
          <a:p>
            <a:r>
              <a:rPr lang="en-IN" dirty="0" err="1"/>
              <a:t>Techonology</a:t>
            </a:r>
            <a:r>
              <a:rPr lang="en-IN" dirty="0"/>
              <a:t> </a:t>
            </a:r>
            <a:r>
              <a:rPr lang="en-IN" dirty="0" err="1"/>
              <a:t>implementaion</a:t>
            </a:r>
            <a:r>
              <a:rPr lang="en-IN" dirty="0"/>
              <a:t> (sensor-based technology )</a:t>
            </a:r>
          </a:p>
        </p:txBody>
      </p:sp>
      <p:sp>
        <p:nvSpPr>
          <p:cNvPr id="38" name="TextBox 37">
            <a:extLst>
              <a:ext uri="{FF2B5EF4-FFF2-40B4-BE49-F238E27FC236}">
                <a16:creationId xmlns:a16="http://schemas.microsoft.com/office/drawing/2014/main" id="{268BA825-D230-8C99-6335-F36EE4494B7B}"/>
              </a:ext>
            </a:extLst>
          </p:cNvPr>
          <p:cNvSpPr txBox="1"/>
          <p:nvPr/>
        </p:nvSpPr>
        <p:spPr>
          <a:xfrm>
            <a:off x="4454303" y="2900152"/>
            <a:ext cx="2848255" cy="646331"/>
          </a:xfrm>
          <a:prstGeom prst="rect">
            <a:avLst/>
          </a:prstGeom>
          <a:noFill/>
        </p:spPr>
        <p:txBody>
          <a:bodyPr wrap="square" rtlCol="0">
            <a:spAutoFit/>
          </a:bodyPr>
          <a:lstStyle/>
          <a:p>
            <a:r>
              <a:rPr lang="en-IN" dirty="0"/>
              <a:t>Data Collection &amp; Analysis</a:t>
            </a:r>
          </a:p>
          <a:p>
            <a:endParaRPr lang="en-IN" dirty="0"/>
          </a:p>
        </p:txBody>
      </p:sp>
      <p:sp>
        <p:nvSpPr>
          <p:cNvPr id="52" name="Rectangle 51">
            <a:extLst>
              <a:ext uri="{FF2B5EF4-FFF2-40B4-BE49-F238E27FC236}">
                <a16:creationId xmlns:a16="http://schemas.microsoft.com/office/drawing/2014/main" id="{B8439700-CFC8-A8AF-AC56-7D5BEE0568FF}"/>
              </a:ext>
            </a:extLst>
          </p:cNvPr>
          <p:cNvSpPr/>
          <p:nvPr/>
        </p:nvSpPr>
        <p:spPr>
          <a:xfrm>
            <a:off x="1210830" y="2829342"/>
            <a:ext cx="2014477" cy="65941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4D94A55A-EDAF-BC1F-5B88-0A32A1DD6500}"/>
              </a:ext>
            </a:extLst>
          </p:cNvPr>
          <p:cNvSpPr txBox="1"/>
          <p:nvPr/>
        </p:nvSpPr>
        <p:spPr>
          <a:xfrm>
            <a:off x="1226573" y="2947908"/>
            <a:ext cx="2841693" cy="369332"/>
          </a:xfrm>
          <a:prstGeom prst="rect">
            <a:avLst/>
          </a:prstGeom>
          <a:noFill/>
        </p:spPr>
        <p:txBody>
          <a:bodyPr wrap="square" rtlCol="0">
            <a:spAutoFit/>
          </a:bodyPr>
          <a:lstStyle/>
          <a:p>
            <a:r>
              <a:rPr lang="en-IN" dirty="0"/>
              <a:t>Web / Mobile App</a:t>
            </a:r>
          </a:p>
        </p:txBody>
      </p:sp>
      <p:sp>
        <p:nvSpPr>
          <p:cNvPr id="58" name="Rectangle 57">
            <a:extLst>
              <a:ext uri="{FF2B5EF4-FFF2-40B4-BE49-F238E27FC236}">
                <a16:creationId xmlns:a16="http://schemas.microsoft.com/office/drawing/2014/main" id="{36C80B84-1C9E-2383-07FE-9F6C7709ACEF}"/>
              </a:ext>
            </a:extLst>
          </p:cNvPr>
          <p:cNvSpPr/>
          <p:nvPr/>
        </p:nvSpPr>
        <p:spPr>
          <a:xfrm>
            <a:off x="4226490" y="5175254"/>
            <a:ext cx="1817352" cy="87572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03301B5D-DDC8-758F-150C-7BE2A5A4B481}"/>
              </a:ext>
            </a:extLst>
          </p:cNvPr>
          <p:cNvSpPr txBox="1"/>
          <p:nvPr/>
        </p:nvSpPr>
        <p:spPr>
          <a:xfrm>
            <a:off x="4302837" y="5289948"/>
            <a:ext cx="2231145" cy="646331"/>
          </a:xfrm>
          <a:prstGeom prst="rect">
            <a:avLst/>
          </a:prstGeom>
          <a:noFill/>
        </p:spPr>
        <p:txBody>
          <a:bodyPr wrap="square" rtlCol="0">
            <a:spAutoFit/>
          </a:bodyPr>
          <a:lstStyle/>
          <a:p>
            <a:r>
              <a:rPr lang="en-IN" dirty="0"/>
              <a:t>Parking space is checked</a:t>
            </a:r>
          </a:p>
        </p:txBody>
      </p:sp>
      <p:sp>
        <p:nvSpPr>
          <p:cNvPr id="73" name="Arrow: Right 72">
            <a:extLst>
              <a:ext uri="{FF2B5EF4-FFF2-40B4-BE49-F238E27FC236}">
                <a16:creationId xmlns:a16="http://schemas.microsoft.com/office/drawing/2014/main" id="{6B00E679-499B-4684-317D-532EE0A516AB}"/>
              </a:ext>
            </a:extLst>
          </p:cNvPr>
          <p:cNvSpPr/>
          <p:nvPr/>
        </p:nvSpPr>
        <p:spPr>
          <a:xfrm>
            <a:off x="3372565" y="2697694"/>
            <a:ext cx="762702" cy="802640"/>
          </a:xfrm>
          <a:prstGeom prst="right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Arrow: Right 73">
            <a:extLst>
              <a:ext uri="{FF2B5EF4-FFF2-40B4-BE49-F238E27FC236}">
                <a16:creationId xmlns:a16="http://schemas.microsoft.com/office/drawing/2014/main" id="{322AB0FF-3A18-AB04-87A3-1EE74FAC4DE4}"/>
              </a:ext>
            </a:extLst>
          </p:cNvPr>
          <p:cNvSpPr/>
          <p:nvPr/>
        </p:nvSpPr>
        <p:spPr>
          <a:xfrm>
            <a:off x="7306498" y="2862891"/>
            <a:ext cx="1030497" cy="533694"/>
          </a:xfrm>
          <a:prstGeom prst="right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Arrow: Right 74">
            <a:extLst>
              <a:ext uri="{FF2B5EF4-FFF2-40B4-BE49-F238E27FC236}">
                <a16:creationId xmlns:a16="http://schemas.microsoft.com/office/drawing/2014/main" id="{7B98FEB9-6CBC-9161-46FE-074DBD723B39}"/>
              </a:ext>
            </a:extLst>
          </p:cNvPr>
          <p:cNvSpPr/>
          <p:nvPr/>
        </p:nvSpPr>
        <p:spPr>
          <a:xfrm rot="5400000">
            <a:off x="9181968" y="4290829"/>
            <a:ext cx="743594" cy="610174"/>
          </a:xfrm>
          <a:prstGeom prst="right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Arrow: Right 75">
            <a:extLst>
              <a:ext uri="{FF2B5EF4-FFF2-40B4-BE49-F238E27FC236}">
                <a16:creationId xmlns:a16="http://schemas.microsoft.com/office/drawing/2014/main" id="{5EBA0226-7C16-8AB9-5870-71A261CD45F8}"/>
              </a:ext>
            </a:extLst>
          </p:cNvPr>
          <p:cNvSpPr/>
          <p:nvPr/>
        </p:nvSpPr>
        <p:spPr>
          <a:xfrm rot="10800000">
            <a:off x="6236729" y="5275731"/>
            <a:ext cx="1676562" cy="554135"/>
          </a:xfrm>
          <a:prstGeom prst="right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8" name="Arrow: Right 77">
            <a:extLst>
              <a:ext uri="{FF2B5EF4-FFF2-40B4-BE49-F238E27FC236}">
                <a16:creationId xmlns:a16="http://schemas.microsoft.com/office/drawing/2014/main" id="{364C58EF-C6E2-2478-B622-D8CA735D6062}"/>
              </a:ext>
            </a:extLst>
          </p:cNvPr>
          <p:cNvSpPr/>
          <p:nvPr/>
        </p:nvSpPr>
        <p:spPr>
          <a:xfrm rot="10800000">
            <a:off x="3170487" y="5307858"/>
            <a:ext cx="898992" cy="554135"/>
          </a:xfrm>
          <a:prstGeom prst="right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9" name="Rectangle 78">
            <a:extLst>
              <a:ext uri="{FF2B5EF4-FFF2-40B4-BE49-F238E27FC236}">
                <a16:creationId xmlns:a16="http://schemas.microsoft.com/office/drawing/2014/main" id="{9DEE0E08-609D-EDE0-9F90-6EBC90C2DEDB}"/>
              </a:ext>
            </a:extLst>
          </p:cNvPr>
          <p:cNvSpPr/>
          <p:nvPr/>
        </p:nvSpPr>
        <p:spPr>
          <a:xfrm>
            <a:off x="1418339" y="5254694"/>
            <a:ext cx="1342993" cy="71258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Arrow: Right 79">
            <a:extLst>
              <a:ext uri="{FF2B5EF4-FFF2-40B4-BE49-F238E27FC236}">
                <a16:creationId xmlns:a16="http://schemas.microsoft.com/office/drawing/2014/main" id="{6F831461-DD7D-B192-7267-A9DE6834893F}"/>
              </a:ext>
            </a:extLst>
          </p:cNvPr>
          <p:cNvSpPr/>
          <p:nvPr/>
        </p:nvSpPr>
        <p:spPr>
          <a:xfrm rot="16200000">
            <a:off x="1371648" y="4046940"/>
            <a:ext cx="1436374" cy="610174"/>
          </a:xfrm>
          <a:prstGeom prst="right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F7CEC632-663D-5412-F81B-85D02477D6E4}"/>
              </a:ext>
            </a:extLst>
          </p:cNvPr>
          <p:cNvSpPr txBox="1"/>
          <p:nvPr/>
        </p:nvSpPr>
        <p:spPr>
          <a:xfrm>
            <a:off x="1578536" y="5354480"/>
            <a:ext cx="1039496" cy="646331"/>
          </a:xfrm>
          <a:prstGeom prst="rect">
            <a:avLst/>
          </a:prstGeom>
          <a:noFill/>
        </p:spPr>
        <p:txBody>
          <a:bodyPr wrap="square" rtlCol="0">
            <a:spAutoFit/>
          </a:bodyPr>
          <a:lstStyle/>
          <a:p>
            <a:r>
              <a:rPr lang="en-IN" dirty="0"/>
              <a:t>Return to user</a:t>
            </a:r>
          </a:p>
        </p:txBody>
      </p:sp>
    </p:spTree>
    <p:extLst>
      <p:ext uri="{BB962C8B-B14F-4D97-AF65-F5344CB8AC3E}">
        <p14:creationId xmlns:p14="http://schemas.microsoft.com/office/powerpoint/2010/main" val="1214643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DF2DDC9-7D80-47CC-DC93-C64176AC56FF}"/>
              </a:ext>
            </a:extLst>
          </p:cNvPr>
          <p:cNvCxnSpPr/>
          <p:nvPr/>
        </p:nvCxnSpPr>
        <p:spPr>
          <a:xfrm>
            <a:off x="4317476" y="612742"/>
            <a:ext cx="817304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D822C260-5CA6-4253-AD35-7B3A704DA6F7}"/>
              </a:ext>
            </a:extLst>
          </p:cNvPr>
          <p:cNvSpPr txBox="1"/>
          <p:nvPr/>
        </p:nvSpPr>
        <p:spPr>
          <a:xfrm>
            <a:off x="140956" y="642653"/>
            <a:ext cx="7273097" cy="523220"/>
          </a:xfrm>
          <a:prstGeom prst="rect">
            <a:avLst/>
          </a:prstGeom>
          <a:noFill/>
        </p:spPr>
        <p:txBody>
          <a:bodyPr wrap="square" rtlCol="0">
            <a:spAutoFit/>
          </a:bodyPr>
          <a:lstStyle/>
          <a:p>
            <a:r>
              <a:rPr lang="en-IN" sz="2400" b="1" u="sng" dirty="0"/>
              <a:t>DEPENDENCIES</a:t>
            </a:r>
            <a:r>
              <a:rPr lang="en-IN" sz="2800" b="1" u="sng" dirty="0"/>
              <a:t> AND ADDITIONAL FEATURES :</a:t>
            </a:r>
          </a:p>
        </p:txBody>
      </p:sp>
      <p:sp>
        <p:nvSpPr>
          <p:cNvPr id="13" name="TextBox 12">
            <a:extLst>
              <a:ext uri="{FF2B5EF4-FFF2-40B4-BE49-F238E27FC236}">
                <a16:creationId xmlns:a16="http://schemas.microsoft.com/office/drawing/2014/main" id="{F66E97D2-FD2F-46AB-890E-5D7808FF86F6}"/>
              </a:ext>
            </a:extLst>
          </p:cNvPr>
          <p:cNvSpPr txBox="1"/>
          <p:nvPr/>
        </p:nvSpPr>
        <p:spPr>
          <a:xfrm>
            <a:off x="332727" y="1433982"/>
            <a:ext cx="3784351" cy="1754326"/>
          </a:xfrm>
          <a:prstGeom prst="rect">
            <a:avLst/>
          </a:prstGeom>
          <a:noFill/>
        </p:spPr>
        <p:txBody>
          <a:bodyPr wrap="square" rtlCol="0">
            <a:spAutoFit/>
          </a:bodyPr>
          <a:lstStyle/>
          <a:p>
            <a:pPr algn="just"/>
            <a:r>
              <a:rPr lang="en-US" b="1" dirty="0"/>
              <a:t>1. Augmented Reality-Enhanced Real- Time Parking Space Tracking System</a:t>
            </a:r>
          </a:p>
          <a:p>
            <a:pPr algn="just"/>
            <a:endParaRPr lang="en-US" b="1" dirty="0"/>
          </a:p>
          <a:p>
            <a:pPr algn="just"/>
            <a:r>
              <a:rPr lang="en-US" dirty="0"/>
              <a:t>For interactivity and 3-D navigation for Reality-Enhanced Real-Time Parking Space Tracking System</a:t>
            </a:r>
            <a:endParaRPr lang="en-IN" dirty="0"/>
          </a:p>
        </p:txBody>
      </p:sp>
      <p:sp>
        <p:nvSpPr>
          <p:cNvPr id="14" name="TextBox 13">
            <a:extLst>
              <a:ext uri="{FF2B5EF4-FFF2-40B4-BE49-F238E27FC236}">
                <a16:creationId xmlns:a16="http://schemas.microsoft.com/office/drawing/2014/main" id="{8CEC9BCB-729B-4D93-89EE-089C12941EEE}"/>
              </a:ext>
            </a:extLst>
          </p:cNvPr>
          <p:cNvSpPr txBox="1"/>
          <p:nvPr/>
        </p:nvSpPr>
        <p:spPr>
          <a:xfrm>
            <a:off x="4701987" y="1374667"/>
            <a:ext cx="4053177" cy="1754326"/>
          </a:xfrm>
          <a:prstGeom prst="rect">
            <a:avLst/>
          </a:prstGeom>
          <a:noFill/>
        </p:spPr>
        <p:txBody>
          <a:bodyPr wrap="square" rtlCol="0">
            <a:spAutoFit/>
          </a:bodyPr>
          <a:lstStyle/>
          <a:p>
            <a:pPr algn="just"/>
            <a:r>
              <a:rPr lang="en-US" b="1" dirty="0"/>
              <a:t>2. AQI Tracker for Pollution Control</a:t>
            </a:r>
          </a:p>
          <a:p>
            <a:pPr algn="just"/>
            <a:endParaRPr lang="en-US" b="1" dirty="0"/>
          </a:p>
          <a:p>
            <a:pPr algn="just"/>
            <a:r>
              <a:rPr lang="en-US" dirty="0"/>
              <a:t>Our application also tracks AQI of particular parking locations. If the AQI exceeds the limit, a notification will be sent to MDDA of that area.</a:t>
            </a:r>
            <a:endParaRPr lang="en-IN" dirty="0"/>
          </a:p>
        </p:txBody>
      </p:sp>
      <p:sp>
        <p:nvSpPr>
          <p:cNvPr id="15" name="TextBox 14">
            <a:extLst>
              <a:ext uri="{FF2B5EF4-FFF2-40B4-BE49-F238E27FC236}">
                <a16:creationId xmlns:a16="http://schemas.microsoft.com/office/drawing/2014/main" id="{3386EDD7-0113-40A9-B77F-6D0D08D5F137}"/>
              </a:ext>
            </a:extLst>
          </p:cNvPr>
          <p:cNvSpPr txBox="1"/>
          <p:nvPr/>
        </p:nvSpPr>
        <p:spPr>
          <a:xfrm>
            <a:off x="275651" y="4430493"/>
            <a:ext cx="4369260" cy="2308324"/>
          </a:xfrm>
          <a:prstGeom prst="rect">
            <a:avLst/>
          </a:prstGeom>
          <a:noFill/>
        </p:spPr>
        <p:txBody>
          <a:bodyPr wrap="square" rtlCol="0">
            <a:spAutoFit/>
          </a:bodyPr>
          <a:lstStyle/>
          <a:p>
            <a:pPr algn="just"/>
            <a:r>
              <a:rPr lang="en-US" b="1" dirty="0"/>
              <a:t>3. Computer Vision and Sensor based Proctoring</a:t>
            </a:r>
          </a:p>
          <a:p>
            <a:pPr algn="just"/>
            <a:endParaRPr lang="en-US" dirty="0"/>
          </a:p>
          <a:p>
            <a:pPr algn="just"/>
            <a:r>
              <a:rPr lang="en-US" dirty="0"/>
              <a:t>Revolutionize parking enforcement with our Computer Vision system. It autonomously detects and imposes fines on vehicles parked illegally, ensuring stricter compliance with parking regulations.</a:t>
            </a:r>
            <a:endParaRPr lang="en-IN" dirty="0"/>
          </a:p>
        </p:txBody>
      </p:sp>
      <p:sp>
        <p:nvSpPr>
          <p:cNvPr id="16" name="TextBox 15">
            <a:extLst>
              <a:ext uri="{FF2B5EF4-FFF2-40B4-BE49-F238E27FC236}">
                <a16:creationId xmlns:a16="http://schemas.microsoft.com/office/drawing/2014/main" id="{9BC4D6B2-8F8D-47B5-9AB9-9681BD32FD82}"/>
              </a:ext>
            </a:extLst>
          </p:cNvPr>
          <p:cNvSpPr txBox="1"/>
          <p:nvPr/>
        </p:nvSpPr>
        <p:spPr>
          <a:xfrm>
            <a:off x="5010260" y="4430493"/>
            <a:ext cx="3244056" cy="2308324"/>
          </a:xfrm>
          <a:prstGeom prst="rect">
            <a:avLst/>
          </a:prstGeom>
          <a:noFill/>
        </p:spPr>
        <p:txBody>
          <a:bodyPr wrap="square" rtlCol="0">
            <a:spAutoFit/>
          </a:bodyPr>
          <a:lstStyle/>
          <a:p>
            <a:pPr algn="just"/>
            <a:r>
              <a:rPr lang="en-US" b="1" dirty="0"/>
              <a:t>4. Reduced bouncing rate Optimizing Traffic Congestion </a:t>
            </a:r>
          </a:p>
          <a:p>
            <a:pPr algn="just"/>
            <a:r>
              <a:rPr lang="en-US" dirty="0"/>
              <a:t>Charging users based on their actual parking duration while strictly enforcing penalties for overtime parking, reducing congestion and improving compliance</a:t>
            </a:r>
            <a:endParaRPr lang="en-IN" dirty="0"/>
          </a:p>
        </p:txBody>
      </p:sp>
      <p:sp>
        <p:nvSpPr>
          <p:cNvPr id="17" name="TextBox 16">
            <a:extLst>
              <a:ext uri="{FF2B5EF4-FFF2-40B4-BE49-F238E27FC236}">
                <a16:creationId xmlns:a16="http://schemas.microsoft.com/office/drawing/2014/main" id="{04E185CA-96C4-4456-BA5B-F0F70F2D4875}"/>
              </a:ext>
            </a:extLst>
          </p:cNvPr>
          <p:cNvSpPr txBox="1"/>
          <p:nvPr/>
        </p:nvSpPr>
        <p:spPr>
          <a:xfrm>
            <a:off x="8947944" y="3484925"/>
            <a:ext cx="3244056" cy="3416320"/>
          </a:xfrm>
          <a:prstGeom prst="rect">
            <a:avLst/>
          </a:prstGeom>
          <a:noFill/>
        </p:spPr>
        <p:txBody>
          <a:bodyPr wrap="square" rtlCol="0">
            <a:spAutoFit/>
          </a:bodyPr>
          <a:lstStyle/>
          <a:p>
            <a:r>
              <a:rPr lang="en-IN" b="1" dirty="0"/>
              <a:t>Technologies Used</a:t>
            </a:r>
          </a:p>
          <a:p>
            <a:r>
              <a:rPr lang="en-IN" dirty="0"/>
              <a:t>• Flutter Android and iOS</a:t>
            </a:r>
          </a:p>
          <a:p>
            <a:r>
              <a:rPr lang="en-IN" dirty="0"/>
              <a:t>• Next.js/React.js, MongoDB, Node.js/Express.js</a:t>
            </a:r>
          </a:p>
          <a:p>
            <a:r>
              <a:rPr lang="en-IN" dirty="0"/>
              <a:t>• Arduino Uno - Hardware</a:t>
            </a:r>
          </a:p>
          <a:p>
            <a:r>
              <a:rPr lang="en-IN" dirty="0"/>
              <a:t>• Cyber Security - Payment</a:t>
            </a:r>
          </a:p>
          <a:p>
            <a:r>
              <a:rPr lang="en-IN" dirty="0"/>
              <a:t>Authentication &amp; Encryption</a:t>
            </a:r>
          </a:p>
          <a:p>
            <a:r>
              <a:rPr lang="en-IN" dirty="0"/>
              <a:t>• AI/ML and Deep Learning / Computer Vision</a:t>
            </a:r>
          </a:p>
          <a:p>
            <a:r>
              <a:rPr lang="en-IN" dirty="0"/>
              <a:t>• Hyper-Automation</a:t>
            </a:r>
          </a:p>
          <a:p>
            <a:r>
              <a:rPr lang="en-IN" dirty="0"/>
              <a:t>• Spark AR </a:t>
            </a:r>
            <a:r>
              <a:rPr lang="en-IN" dirty="0" err="1"/>
              <a:t>AR</a:t>
            </a:r>
            <a:r>
              <a:rPr lang="en-IN" dirty="0"/>
              <a:t> based parking navigation</a:t>
            </a:r>
          </a:p>
        </p:txBody>
      </p:sp>
    </p:spTree>
    <p:extLst>
      <p:ext uri="{BB962C8B-B14F-4D97-AF65-F5344CB8AC3E}">
        <p14:creationId xmlns:p14="http://schemas.microsoft.com/office/powerpoint/2010/main" val="4125426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0770E2-F6BB-EFF3-BAC6-850B5548FAA4}"/>
              </a:ext>
            </a:extLst>
          </p:cNvPr>
          <p:cNvPicPr>
            <a:picLocks noChangeAspect="1"/>
          </p:cNvPicPr>
          <p:nvPr/>
        </p:nvPicPr>
        <p:blipFill>
          <a:blip r:embed="rId2"/>
          <a:stretch>
            <a:fillRect/>
          </a:stretch>
        </p:blipFill>
        <p:spPr>
          <a:xfrm rot="5400000">
            <a:off x="7180545" y="3595633"/>
            <a:ext cx="8181541" cy="6097"/>
          </a:xfrm>
          <a:prstGeom prst="rect">
            <a:avLst/>
          </a:prstGeom>
        </p:spPr>
      </p:pic>
      <p:cxnSp>
        <p:nvCxnSpPr>
          <p:cNvPr id="5" name="Straight Connector 4">
            <a:extLst>
              <a:ext uri="{FF2B5EF4-FFF2-40B4-BE49-F238E27FC236}">
                <a16:creationId xmlns:a16="http://schemas.microsoft.com/office/drawing/2014/main" id="{FDF2DDC9-7D80-47CC-DC93-C64176AC56FF}"/>
              </a:ext>
            </a:extLst>
          </p:cNvPr>
          <p:cNvCxnSpPr/>
          <p:nvPr/>
        </p:nvCxnSpPr>
        <p:spPr>
          <a:xfrm>
            <a:off x="4317476" y="612742"/>
            <a:ext cx="817304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84561EF-1C41-EA3C-4C07-4EBF75FCCF9B}"/>
              </a:ext>
            </a:extLst>
          </p:cNvPr>
          <p:cNvCxnSpPr/>
          <p:nvPr/>
        </p:nvCxnSpPr>
        <p:spPr>
          <a:xfrm>
            <a:off x="-1110792" y="6251542"/>
            <a:ext cx="8173040" cy="0"/>
          </a:xfrm>
          <a:prstGeom prst="line">
            <a:avLst/>
          </a:prstGeom>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FE7215DF-5FE6-F2C3-7E7B-DD0FFEEC03BF}"/>
              </a:ext>
            </a:extLst>
          </p:cNvPr>
          <p:cNvPicPr>
            <a:picLocks noChangeAspect="1"/>
          </p:cNvPicPr>
          <p:nvPr/>
        </p:nvPicPr>
        <p:blipFill>
          <a:blip r:embed="rId2"/>
          <a:stretch>
            <a:fillRect/>
          </a:stretch>
        </p:blipFill>
        <p:spPr>
          <a:xfrm rot="5400000">
            <a:off x="-3254787" y="3595632"/>
            <a:ext cx="8181541" cy="6097"/>
          </a:xfrm>
          <a:prstGeom prst="rect">
            <a:avLst/>
          </a:prstGeom>
        </p:spPr>
      </p:pic>
      <p:sp>
        <p:nvSpPr>
          <p:cNvPr id="3" name="TextBox 2">
            <a:extLst>
              <a:ext uri="{FF2B5EF4-FFF2-40B4-BE49-F238E27FC236}">
                <a16:creationId xmlns:a16="http://schemas.microsoft.com/office/drawing/2014/main" id="{4F3BB923-2E49-BE5A-81CF-1866B744D05A}"/>
              </a:ext>
            </a:extLst>
          </p:cNvPr>
          <p:cNvSpPr txBox="1"/>
          <p:nvPr/>
        </p:nvSpPr>
        <p:spPr>
          <a:xfrm>
            <a:off x="1168400" y="841182"/>
            <a:ext cx="9296400" cy="4524315"/>
          </a:xfrm>
          <a:prstGeom prst="rect">
            <a:avLst/>
          </a:prstGeom>
          <a:noFill/>
        </p:spPr>
        <p:txBody>
          <a:bodyPr wrap="square" rtlCol="0">
            <a:spAutoFit/>
          </a:bodyPr>
          <a:lstStyle/>
          <a:p>
            <a:r>
              <a:rPr lang="en-IN" sz="2800" b="1" i="0" u="sng" dirty="0">
                <a:effectLst/>
                <a:latin typeface="Times New Roman" panose="02020603050405020304" pitchFamily="18" charset="0"/>
                <a:cs typeface="Times New Roman" panose="02020603050405020304" pitchFamily="18" charset="0"/>
              </a:rPr>
              <a:t>Outcome</a:t>
            </a:r>
          </a:p>
          <a:p>
            <a:endParaRPr lang="en-IN" sz="2000"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sz="2000" b="1" dirty="0">
                <a:latin typeface="Times New Roman" panose="02020603050405020304" pitchFamily="18" charset="0"/>
                <a:cs typeface="Times New Roman" panose="02020603050405020304" pitchFamily="18" charset="0"/>
              </a:rPr>
              <a:t>Parking related Created issues will be solved.</a:t>
            </a:r>
          </a:p>
          <a:p>
            <a:pPr marL="342900" indent="-342900">
              <a:buFont typeface="+mj-lt"/>
              <a:buAutoNum type="arabicPeriod"/>
            </a:pPr>
            <a:endParaRPr lang="en-IN" sz="2000"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sz="2000" b="1" dirty="0">
                <a:latin typeface="Times New Roman" panose="02020603050405020304" pitchFamily="18" charset="0"/>
                <a:cs typeface="Times New Roman" panose="02020603050405020304" pitchFamily="18" charset="0"/>
              </a:rPr>
              <a:t>Customer satisfaction.</a:t>
            </a:r>
          </a:p>
          <a:p>
            <a:pPr marL="342900" indent="-342900">
              <a:buFont typeface="+mj-lt"/>
              <a:buAutoNum type="arabicPeriod"/>
            </a:pPr>
            <a:endParaRPr lang="en-IN" sz="2000"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sz="2000" b="1" dirty="0">
                <a:latin typeface="Times New Roman" panose="02020603050405020304" pitchFamily="18" charset="0"/>
                <a:cs typeface="Times New Roman" panose="02020603050405020304" pitchFamily="18" charset="0"/>
              </a:rPr>
              <a:t>Environmental Related issues will be solved like air purification and </a:t>
            </a:r>
            <a:r>
              <a:rPr lang="en-US" sz="2000" b="1" dirty="0">
                <a:latin typeface="Times New Roman" panose="02020603050405020304" pitchFamily="18" charset="0"/>
                <a:cs typeface="Times New Roman" panose="02020603050405020304" pitchFamily="18" charset="0"/>
              </a:rPr>
              <a:t>and reduced environmental degradation in urban areas.</a:t>
            </a:r>
          </a:p>
          <a:p>
            <a:pPr marL="342900" indent="-342900">
              <a:buFont typeface="+mj-lt"/>
              <a:buAutoNum type="arabicPeriod"/>
            </a:pPr>
            <a:endParaRPr lang="en-IN" sz="2000"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sz="2000" b="1" i="0" dirty="0">
                <a:effectLst/>
                <a:latin typeface="Times New Roman" panose="02020603050405020304" pitchFamily="18" charset="0"/>
                <a:cs typeface="Times New Roman" panose="02020603050405020304" pitchFamily="18" charset="0"/>
              </a:rPr>
              <a:t> It will Promote Sustainable Revenue Generation for city administration.</a:t>
            </a:r>
          </a:p>
          <a:p>
            <a:pPr marL="342900" indent="-342900">
              <a:buFont typeface="+mj-lt"/>
              <a:buAutoNum type="arabicPeriod"/>
            </a:pPr>
            <a:endParaRPr lang="en-IN" sz="2000" b="1" i="0" dirty="0">
              <a:effectLst/>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000" b="1"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By using this project it will help </a:t>
            </a:r>
            <a:r>
              <a:rPr lang="en-US" sz="2000" b="1" dirty="0">
                <a:latin typeface="Times New Roman" panose="02020603050405020304" pitchFamily="18" charset="0"/>
                <a:cs typeface="Times New Roman" panose="02020603050405020304" pitchFamily="18" charset="0"/>
              </a:rPr>
              <a:t>Foster Innovation and Technological Adoption such as sensor-based parking systems and mobile applications</a:t>
            </a:r>
            <a:endParaRPr lang="en-IN" sz="2000" b="1"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3155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0770E2-F6BB-EFF3-BAC6-850B5548FAA4}"/>
              </a:ext>
            </a:extLst>
          </p:cNvPr>
          <p:cNvPicPr>
            <a:picLocks noChangeAspect="1"/>
          </p:cNvPicPr>
          <p:nvPr/>
        </p:nvPicPr>
        <p:blipFill>
          <a:blip r:embed="rId2"/>
          <a:stretch>
            <a:fillRect/>
          </a:stretch>
        </p:blipFill>
        <p:spPr>
          <a:xfrm rot="5400000">
            <a:off x="7180545" y="3595633"/>
            <a:ext cx="8181541" cy="6097"/>
          </a:xfrm>
          <a:prstGeom prst="rect">
            <a:avLst/>
          </a:prstGeom>
        </p:spPr>
      </p:pic>
      <p:cxnSp>
        <p:nvCxnSpPr>
          <p:cNvPr id="5" name="Straight Connector 4">
            <a:extLst>
              <a:ext uri="{FF2B5EF4-FFF2-40B4-BE49-F238E27FC236}">
                <a16:creationId xmlns:a16="http://schemas.microsoft.com/office/drawing/2014/main" id="{FDF2DDC9-7D80-47CC-DC93-C64176AC56FF}"/>
              </a:ext>
            </a:extLst>
          </p:cNvPr>
          <p:cNvCxnSpPr/>
          <p:nvPr/>
        </p:nvCxnSpPr>
        <p:spPr>
          <a:xfrm>
            <a:off x="4317476" y="612742"/>
            <a:ext cx="817304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84561EF-1C41-EA3C-4C07-4EBF75FCCF9B}"/>
              </a:ext>
            </a:extLst>
          </p:cNvPr>
          <p:cNvCxnSpPr/>
          <p:nvPr/>
        </p:nvCxnSpPr>
        <p:spPr>
          <a:xfrm>
            <a:off x="-1110792" y="6251542"/>
            <a:ext cx="8173040" cy="0"/>
          </a:xfrm>
          <a:prstGeom prst="line">
            <a:avLst/>
          </a:prstGeom>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FE7215DF-5FE6-F2C3-7E7B-DD0FFEEC03BF}"/>
              </a:ext>
            </a:extLst>
          </p:cNvPr>
          <p:cNvPicPr>
            <a:picLocks noChangeAspect="1"/>
          </p:cNvPicPr>
          <p:nvPr/>
        </p:nvPicPr>
        <p:blipFill>
          <a:blip r:embed="rId2"/>
          <a:stretch>
            <a:fillRect/>
          </a:stretch>
        </p:blipFill>
        <p:spPr>
          <a:xfrm rot="5400000">
            <a:off x="-3254787" y="3595632"/>
            <a:ext cx="8181541" cy="6097"/>
          </a:xfrm>
          <a:prstGeom prst="rect">
            <a:avLst/>
          </a:prstGeom>
        </p:spPr>
      </p:pic>
      <p:sp>
        <p:nvSpPr>
          <p:cNvPr id="2" name="TextBox 1">
            <a:extLst>
              <a:ext uri="{FF2B5EF4-FFF2-40B4-BE49-F238E27FC236}">
                <a16:creationId xmlns:a16="http://schemas.microsoft.com/office/drawing/2014/main" id="{4D2709FB-D81B-CA32-FCA5-FB9F270B69ED}"/>
              </a:ext>
            </a:extLst>
          </p:cNvPr>
          <p:cNvSpPr txBox="1"/>
          <p:nvPr/>
        </p:nvSpPr>
        <p:spPr>
          <a:xfrm>
            <a:off x="1330960" y="780579"/>
            <a:ext cx="2952027" cy="584775"/>
          </a:xfrm>
          <a:prstGeom prst="rect">
            <a:avLst/>
          </a:prstGeom>
          <a:noFill/>
        </p:spPr>
        <p:txBody>
          <a:bodyPr wrap="none" rtlCol="0">
            <a:spAutoFit/>
          </a:bodyPr>
          <a:lstStyle/>
          <a:p>
            <a:r>
              <a:rPr lang="en-IN" sz="3200" b="1" u="sng" dirty="0">
                <a:latin typeface="Times New Roman" panose="02020603050405020304" pitchFamily="18" charset="0"/>
                <a:cs typeface="Times New Roman" panose="02020603050405020304" pitchFamily="18" charset="0"/>
              </a:rPr>
              <a:t>Research</a:t>
            </a:r>
            <a:r>
              <a:rPr lang="en-IN" b="1" u="sng" dirty="0"/>
              <a:t> </a:t>
            </a:r>
            <a:r>
              <a:rPr lang="en-IN" sz="3200" b="1" u="sng" dirty="0">
                <a:latin typeface="Times New Roman" panose="02020603050405020304" pitchFamily="18" charset="0"/>
                <a:cs typeface="Times New Roman" panose="02020603050405020304" pitchFamily="18" charset="0"/>
              </a:rPr>
              <a:t>Paper</a:t>
            </a:r>
            <a:r>
              <a:rPr lang="en-IN" b="1" u="sng" dirty="0"/>
              <a:t> </a:t>
            </a:r>
          </a:p>
        </p:txBody>
      </p:sp>
      <p:sp>
        <p:nvSpPr>
          <p:cNvPr id="3" name="TextBox 2">
            <a:extLst>
              <a:ext uri="{FF2B5EF4-FFF2-40B4-BE49-F238E27FC236}">
                <a16:creationId xmlns:a16="http://schemas.microsoft.com/office/drawing/2014/main" id="{7738A583-2324-BA58-2E55-5523EA73C9BC}"/>
              </a:ext>
            </a:extLst>
          </p:cNvPr>
          <p:cNvSpPr txBox="1"/>
          <p:nvPr/>
        </p:nvSpPr>
        <p:spPr>
          <a:xfrm>
            <a:off x="1330960" y="1713277"/>
            <a:ext cx="9072880" cy="3785652"/>
          </a:xfrm>
          <a:prstGeom prst="rect">
            <a:avLst/>
          </a:prstGeom>
          <a:noFill/>
        </p:spPr>
        <p:txBody>
          <a:bodyPr wrap="square" rtlCol="0">
            <a:spAutoFit/>
          </a:bodyPr>
          <a:lstStyle/>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"Smart Parking Solutions for Urban Mobility Management" by X. Liu et al. (2019)</a:t>
            </a: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"Dynamic Pricing Strategies for Parking Management" by Y. Zhang et al. (2020)</a:t>
            </a: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"Integration of Sensor-Based Parking Systems with Smart Cities" by A. Rahman et al. (2018)</a:t>
            </a: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"Mobile Application Development for Urban Parking Solutions" by K. Gupta et al. (2021)</a:t>
            </a: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"Challenges and Opportunities in Implementing Smart Parking Systems in Developing Countries" by R. Sharma et al. (2017)</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1133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0770E2-F6BB-EFF3-BAC6-850B5548FAA4}"/>
              </a:ext>
            </a:extLst>
          </p:cNvPr>
          <p:cNvPicPr>
            <a:picLocks noChangeAspect="1"/>
          </p:cNvPicPr>
          <p:nvPr/>
        </p:nvPicPr>
        <p:blipFill>
          <a:blip r:embed="rId2"/>
          <a:stretch>
            <a:fillRect/>
          </a:stretch>
        </p:blipFill>
        <p:spPr>
          <a:xfrm rot="5400000">
            <a:off x="7180545" y="3595633"/>
            <a:ext cx="8181541" cy="6097"/>
          </a:xfrm>
          <a:prstGeom prst="rect">
            <a:avLst/>
          </a:prstGeom>
        </p:spPr>
      </p:pic>
      <p:cxnSp>
        <p:nvCxnSpPr>
          <p:cNvPr id="5" name="Straight Connector 4">
            <a:extLst>
              <a:ext uri="{FF2B5EF4-FFF2-40B4-BE49-F238E27FC236}">
                <a16:creationId xmlns:a16="http://schemas.microsoft.com/office/drawing/2014/main" id="{FDF2DDC9-7D80-47CC-DC93-C64176AC56FF}"/>
              </a:ext>
            </a:extLst>
          </p:cNvPr>
          <p:cNvCxnSpPr/>
          <p:nvPr/>
        </p:nvCxnSpPr>
        <p:spPr>
          <a:xfrm>
            <a:off x="4317476" y="612742"/>
            <a:ext cx="817304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84561EF-1C41-EA3C-4C07-4EBF75FCCF9B}"/>
              </a:ext>
            </a:extLst>
          </p:cNvPr>
          <p:cNvCxnSpPr/>
          <p:nvPr/>
        </p:nvCxnSpPr>
        <p:spPr>
          <a:xfrm>
            <a:off x="-1110792" y="6251542"/>
            <a:ext cx="8173040" cy="0"/>
          </a:xfrm>
          <a:prstGeom prst="line">
            <a:avLst/>
          </a:prstGeom>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FE7215DF-5FE6-F2C3-7E7B-DD0FFEEC03BF}"/>
              </a:ext>
            </a:extLst>
          </p:cNvPr>
          <p:cNvPicPr>
            <a:picLocks noChangeAspect="1"/>
          </p:cNvPicPr>
          <p:nvPr/>
        </p:nvPicPr>
        <p:blipFill>
          <a:blip r:embed="rId2"/>
          <a:stretch>
            <a:fillRect/>
          </a:stretch>
        </p:blipFill>
        <p:spPr>
          <a:xfrm rot="5400000">
            <a:off x="-3254787" y="3595632"/>
            <a:ext cx="8181541" cy="6097"/>
          </a:xfrm>
          <a:prstGeom prst="rect">
            <a:avLst/>
          </a:prstGeom>
        </p:spPr>
      </p:pic>
      <p:sp>
        <p:nvSpPr>
          <p:cNvPr id="2" name="TextBox 1">
            <a:extLst>
              <a:ext uri="{FF2B5EF4-FFF2-40B4-BE49-F238E27FC236}">
                <a16:creationId xmlns:a16="http://schemas.microsoft.com/office/drawing/2014/main" id="{815EBEA1-6890-2194-F76A-F30B2C98CC27}"/>
              </a:ext>
            </a:extLst>
          </p:cNvPr>
          <p:cNvSpPr txBox="1"/>
          <p:nvPr/>
        </p:nvSpPr>
        <p:spPr>
          <a:xfrm>
            <a:off x="2661920" y="2549823"/>
            <a:ext cx="6770622" cy="1015663"/>
          </a:xfrm>
          <a:prstGeom prst="rect">
            <a:avLst/>
          </a:prstGeom>
          <a:noFill/>
        </p:spPr>
        <p:txBody>
          <a:bodyPr wrap="square" rtlCol="0">
            <a:spAutoFit/>
          </a:bodyPr>
          <a:lstStyle/>
          <a:p>
            <a:pPr algn="ctr"/>
            <a:r>
              <a:rPr lang="en-IN" sz="60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724629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TotalTime>
  <Words>716</Words>
  <Application>Microsoft Office PowerPoint</Application>
  <PresentationFormat>Widescreen</PresentationFormat>
  <Paragraphs>78</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Calibri Light</vt:lpstr>
      <vt:lpstr>Golos Text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gamer buddy</dc:creator>
  <cp:lastModifiedBy>Success</cp:lastModifiedBy>
  <cp:revision>5</cp:revision>
  <dcterms:created xsi:type="dcterms:W3CDTF">2024-02-06T18:49:48Z</dcterms:created>
  <dcterms:modified xsi:type="dcterms:W3CDTF">2024-02-17T05:35:38Z</dcterms:modified>
</cp:coreProperties>
</file>